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32" r:id="rId6"/>
  </p:sldMasterIdLst>
  <p:notesMasterIdLst>
    <p:notesMasterId r:id="rId41"/>
  </p:notesMasterIdLst>
  <p:handoutMasterIdLst>
    <p:handoutMasterId r:id="rId42"/>
  </p:handoutMasterIdLst>
  <p:sldIdLst>
    <p:sldId id="281" r:id="rId7"/>
    <p:sldId id="291" r:id="rId8"/>
    <p:sldId id="292" r:id="rId9"/>
    <p:sldId id="293" r:id="rId10"/>
    <p:sldId id="300" r:id="rId11"/>
    <p:sldId id="309" r:id="rId12"/>
    <p:sldId id="298" r:id="rId13"/>
    <p:sldId id="337" r:id="rId14"/>
    <p:sldId id="314" r:id="rId15"/>
    <p:sldId id="348" r:id="rId16"/>
    <p:sldId id="319" r:id="rId17"/>
    <p:sldId id="327" r:id="rId18"/>
    <p:sldId id="326" r:id="rId19"/>
    <p:sldId id="322" r:id="rId20"/>
    <p:sldId id="334" r:id="rId21"/>
    <p:sldId id="347" r:id="rId22"/>
    <p:sldId id="344" r:id="rId23"/>
    <p:sldId id="345" r:id="rId24"/>
    <p:sldId id="331" r:id="rId25"/>
    <p:sldId id="346" r:id="rId26"/>
    <p:sldId id="325" r:id="rId27"/>
    <p:sldId id="295" r:id="rId28"/>
    <p:sldId id="335" r:id="rId29"/>
    <p:sldId id="336" r:id="rId30"/>
    <p:sldId id="338" r:id="rId31"/>
    <p:sldId id="339" r:id="rId32"/>
    <p:sldId id="323" r:id="rId33"/>
    <p:sldId id="340" r:id="rId34"/>
    <p:sldId id="341" r:id="rId35"/>
    <p:sldId id="342" r:id="rId36"/>
    <p:sldId id="343" r:id="rId37"/>
    <p:sldId id="332" r:id="rId38"/>
    <p:sldId id="349" r:id="rId39"/>
    <p:sldId id="32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72" autoAdjust="0"/>
  </p:normalViewPr>
  <p:slideViewPr>
    <p:cSldViewPr>
      <p:cViewPr varScale="1">
        <p:scale>
          <a:sx n="80" d="100"/>
          <a:sy n="80" d="100"/>
        </p:scale>
        <p:origin x="17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EE6F444-CA45-4D92-8362-01A2FFF1923C}" type="datetimeFigureOut">
              <a:rPr lang="en-US"/>
              <a:pPr>
                <a:defRPr/>
              </a:pPr>
              <a:t>3/17/2015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30BEDA6-DB46-430F-BC0F-6EBE0CB1ACEB}" type="slidenum">
              <a:rPr lang="en-US"/>
              <a:pPr>
                <a:defRPr/>
              </a:pPr>
              <a:t>‹#›</a:t>
            </a:fld>
            <a:endParaRPr lang="en-US"/>
          </a:p>
        </p:txBody>
      </p:sp>
    </p:spTree>
    <p:extLst>
      <p:ext uri="{BB962C8B-B14F-4D97-AF65-F5344CB8AC3E}">
        <p14:creationId xmlns:p14="http://schemas.microsoft.com/office/powerpoint/2010/main" val="272580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69360B-24F0-465B-B371-8C7A18BC8FF8}" type="datetimeFigureOut">
              <a:rPr lang="en-US"/>
              <a:pPr>
                <a:defRPr/>
              </a:pPr>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1571F82-E866-4A84-A20F-9958F5108BAC}" type="slidenum">
              <a:rPr lang="en-US"/>
              <a:pPr>
                <a:defRPr/>
              </a:pPr>
              <a:t>‹#›</a:t>
            </a:fld>
            <a:endParaRPr lang="en-US"/>
          </a:p>
        </p:txBody>
      </p:sp>
    </p:spTree>
    <p:extLst>
      <p:ext uri="{BB962C8B-B14F-4D97-AF65-F5344CB8AC3E}">
        <p14:creationId xmlns:p14="http://schemas.microsoft.com/office/powerpoint/2010/main" val="3274673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Vocabulary Strategies for the STEM Classroom</a:t>
            </a:r>
          </a:p>
          <a:p>
            <a:pPr eaLnBrk="1" hangingPunct="1">
              <a:spcBef>
                <a:spcPct val="0"/>
              </a:spcBef>
            </a:pPr>
            <a:r>
              <a:rPr lang="en-US" smtClean="0"/>
              <a:t>CEU #: 1350</a:t>
            </a:r>
            <a:br>
              <a:rPr lang="en-US" smtClean="0"/>
            </a:br>
            <a:r>
              <a:rPr lang="en-US" smtClean="0"/>
              <a:t>ROOM #: Ballroom E</a:t>
            </a:r>
            <a:br>
              <a:rPr lang="en-US" smtClean="0"/>
            </a:br>
            <a:r>
              <a:rPr lang="en-US" smtClean="0"/>
              <a:t>PRESENTERS: Gregory McDougal and Susie Teague</a:t>
            </a:r>
          </a:p>
          <a:p>
            <a:pPr eaLnBrk="1" hangingPunct="1">
              <a:spcBef>
                <a:spcPct val="0"/>
              </a:spcBef>
            </a:pPr>
            <a:endParaRPr lang="en-US" smtClean="0"/>
          </a:p>
          <a:p>
            <a:pPr eaLnBrk="1" hangingPunct="1">
              <a:spcBef>
                <a:spcPct val="0"/>
              </a:spcBef>
            </a:pPr>
            <a:r>
              <a:rPr lang="en-US" smtClean="0"/>
              <a:t>In this interactive session, experience and learn to use vocabulary strategies to support conceptual understanding of STEM language. Student samples and classroom video of strategies in use will be shared.</a:t>
            </a:r>
          </a:p>
          <a:p>
            <a:pPr eaLnBrk="1" hangingPunct="1">
              <a:lnSpc>
                <a:spcPct val="70000"/>
              </a:lnSpc>
              <a:spcBef>
                <a:spcPct val="0"/>
              </a:spcBef>
            </a:pPr>
            <a:endParaRPr lang="en-US" sz="1000" smtClean="0">
              <a:ea typeface="ＭＳ Ｐゴシック" pitchFamily="34" charset="-128"/>
              <a:cs typeface="Arial" charset="0"/>
            </a:endParaRPr>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AF6F3-9A6D-4CA9-A3C1-9C3F768FCCA8}" type="slidenum">
              <a:rPr lang="en-US" smtClean="0">
                <a:solidFill>
                  <a:srgbClr val="000000"/>
                </a:solidFill>
                <a:cs typeface="Arial" pitchFamily="34" charset="0"/>
              </a:rPr>
              <a:pPr fontAlgn="base">
                <a:spcBef>
                  <a:spcPct val="0"/>
                </a:spcBef>
                <a:spcAft>
                  <a:spcPct val="0"/>
                </a:spcAft>
                <a:defRPr/>
              </a:pPr>
              <a:t>1</a:t>
            </a:fld>
            <a:endParaRPr lang="en-US" smtClean="0">
              <a:solidFill>
                <a:srgbClr val="000000"/>
              </a:solidFill>
              <a:cs typeface="Arial" pitchFamily="34" charset="0"/>
            </a:endParaRPr>
          </a:p>
        </p:txBody>
      </p:sp>
      <p:sp>
        <p:nvSpPr>
          <p:cNvPr id="1269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2011</a:t>
            </a:r>
          </a:p>
        </p:txBody>
      </p:sp>
      <p:sp>
        <p:nvSpPr>
          <p:cNvPr id="12698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SCCMS/S</a:t>
            </a:r>
            <a:r>
              <a:rPr lang="en-US" baseline="30000" smtClean="0">
                <a:solidFill>
                  <a:srgbClr val="000000"/>
                </a:solidFill>
                <a:ea typeface="ＭＳ Ｐゴシック" pitchFamily="34" charset="-128"/>
              </a:rPr>
              <a:t>2</a:t>
            </a:r>
            <a:r>
              <a:rPr lang="en-US" smtClean="0">
                <a:solidFill>
                  <a:srgbClr val="000000"/>
                </a:solidFill>
                <a:ea typeface="ＭＳ Ｐゴシック" pitchFamily="34" charset="-128"/>
              </a:rPr>
              <a:t>TEM Centers SC</a:t>
            </a:r>
          </a:p>
        </p:txBody>
      </p:sp>
      <p:sp>
        <p:nvSpPr>
          <p:cNvPr id="12698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STEM Theory of Action - Draft</a:t>
            </a:r>
          </a:p>
        </p:txBody>
      </p:sp>
    </p:spTree>
    <p:extLst>
      <p:ext uri="{BB962C8B-B14F-4D97-AF65-F5344CB8AC3E}">
        <p14:creationId xmlns:p14="http://schemas.microsoft.com/office/powerpoint/2010/main" val="223257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Mrs. Greer wil</a:t>
            </a:r>
            <a:r>
              <a:rPr lang="en-US" baseline="0" dirty="0" smtClean="0"/>
              <a:t>l share her experiences with </a:t>
            </a:r>
            <a:r>
              <a:rPr lang="en-US" baseline="0" dirty="0" err="1" smtClean="0"/>
              <a:t>Frayer</a:t>
            </a:r>
            <a:r>
              <a:rPr lang="en-US" baseline="0" dirty="0" smtClean="0"/>
              <a:t>. These 2 examples are from her students.</a:t>
            </a:r>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11</a:t>
            </a:fld>
            <a:endParaRPr lang="en-US"/>
          </a:p>
        </p:txBody>
      </p:sp>
    </p:spTree>
    <p:extLst>
      <p:ext uri="{BB962C8B-B14F-4D97-AF65-F5344CB8AC3E}">
        <p14:creationId xmlns:p14="http://schemas.microsoft.com/office/powerpoint/2010/main" val="7286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2 examples are from a math class I did </a:t>
            </a:r>
            <a:r>
              <a:rPr lang="en-US" baseline="0" dirty="0" err="1" smtClean="0"/>
              <a:t>Frayer</a:t>
            </a:r>
            <a:r>
              <a:rPr lang="en-US" baseline="0" dirty="0" smtClean="0"/>
              <a:t> with.</a:t>
            </a:r>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14</a:t>
            </a:fld>
            <a:endParaRPr lang="en-US"/>
          </a:p>
        </p:txBody>
      </p:sp>
    </p:spTree>
    <p:extLst>
      <p:ext uri="{BB962C8B-B14F-4D97-AF65-F5344CB8AC3E}">
        <p14:creationId xmlns:p14="http://schemas.microsoft.com/office/powerpoint/2010/main" val="393071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these were your word wall vocabulary</a:t>
            </a:r>
            <a:r>
              <a:rPr lang="en-US" baseline="0" dirty="0" smtClean="0"/>
              <a:t> words…let’s make it living and turn it into a concept map.</a:t>
            </a:r>
          </a:p>
          <a:p>
            <a:r>
              <a:rPr lang="en-US" baseline="0" dirty="0" smtClean="0"/>
              <a:t>IN a concept map, provide kids with </a:t>
            </a:r>
            <a:r>
              <a:rPr lang="en-US" baseline="0" dirty="0" err="1" smtClean="0"/>
              <a:t>vocab</a:t>
            </a:r>
            <a:r>
              <a:rPr lang="en-US" baseline="0" dirty="0" smtClean="0"/>
              <a:t> words you wish for students to use.  Have them connect words as THEY see the relationships and draw lines/arrows to show that connection.  We had them number their arrows/lines for the next step. Their next step is to write that relationship in sentence format.  (We’ve had them underline the </a:t>
            </a:r>
            <a:r>
              <a:rPr lang="en-US" baseline="0" dirty="0" err="1" smtClean="0"/>
              <a:t>vocab</a:t>
            </a:r>
            <a:r>
              <a:rPr lang="en-US" baseline="0" dirty="0" smtClean="0"/>
              <a:t> words in the sentence or “bold” them.) As students were learning these, we had them write their relationship each time they drew an arrow.  Once they “get the hang of it” they may wish to draw all of the relationships and then go back and write.  Sometimes, students chose to write their sentences directly on their maps!</a:t>
            </a:r>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15</a:t>
            </a:fld>
            <a:endParaRPr lang="en-US"/>
          </a:p>
        </p:txBody>
      </p:sp>
    </p:spTree>
    <p:extLst>
      <p:ext uri="{BB962C8B-B14F-4D97-AF65-F5344CB8AC3E}">
        <p14:creationId xmlns:p14="http://schemas.microsoft.com/office/powerpoint/2010/main" val="100918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18</a:t>
            </a:fld>
            <a:endParaRPr lang="en-US"/>
          </a:p>
        </p:txBody>
      </p:sp>
    </p:spTree>
    <p:extLst>
      <p:ext uri="{BB962C8B-B14F-4D97-AF65-F5344CB8AC3E}">
        <p14:creationId xmlns:p14="http://schemas.microsoft.com/office/powerpoint/2010/main" val="280212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19</a:t>
            </a:fld>
            <a:endParaRPr lang="en-US"/>
          </a:p>
        </p:txBody>
      </p:sp>
    </p:spTree>
    <p:extLst>
      <p:ext uri="{BB962C8B-B14F-4D97-AF65-F5344CB8AC3E}">
        <p14:creationId xmlns:p14="http://schemas.microsoft.com/office/powerpoint/2010/main" val="233128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assignment,</a:t>
            </a:r>
            <a:r>
              <a:rPr lang="en-US" baseline="0" dirty="0" smtClean="0"/>
              <a:t> students were given vocabulary words from forces and motion unit (8</a:t>
            </a:r>
            <a:r>
              <a:rPr lang="en-US" baseline="30000" dirty="0" smtClean="0"/>
              <a:t>th</a:t>
            </a:r>
            <a:r>
              <a:rPr lang="en-US" baseline="0" dirty="0" smtClean="0"/>
              <a:t> </a:t>
            </a:r>
            <a:r>
              <a:rPr lang="en-US" baseline="0" dirty="0" err="1" smtClean="0"/>
              <a:t>gr</a:t>
            </a:r>
            <a:r>
              <a:rPr lang="en-US" baseline="0" dirty="0" smtClean="0"/>
              <a:t> science).  They placed the words and connected them as they saw they needed to fit together.  Then number the words and wrote sentences describing the relationship of the connections.  Finally, they created the </a:t>
            </a:r>
            <a:r>
              <a:rPr lang="en-US" baseline="0" dirty="0" err="1" smtClean="0"/>
              <a:t>wurdle</a:t>
            </a:r>
            <a:r>
              <a:rPr lang="en-US" baseline="0" dirty="0" smtClean="0"/>
              <a:t>.</a:t>
            </a:r>
            <a:endParaRPr lang="en-US" dirty="0" smtClean="0"/>
          </a:p>
          <a:p>
            <a:endParaRPr lang="en-US" dirty="0" smtClean="0"/>
          </a:p>
          <a:p>
            <a:r>
              <a:rPr lang="en-US" dirty="0" smtClean="0"/>
              <a:t>Mrs. Greer will have video of her students doing concept maps.  Place Holder for Video of students creating</a:t>
            </a:r>
            <a:r>
              <a:rPr lang="en-US" baseline="0" dirty="0" smtClean="0"/>
              <a:t> concept map</a:t>
            </a:r>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21</a:t>
            </a:fld>
            <a:endParaRPr lang="en-US"/>
          </a:p>
        </p:txBody>
      </p:sp>
    </p:spTree>
    <p:extLst>
      <p:ext uri="{BB962C8B-B14F-4D97-AF65-F5344CB8AC3E}">
        <p14:creationId xmlns:p14="http://schemas.microsoft.com/office/powerpoint/2010/main" val="10418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Aft>
                <a:spcPts val="0"/>
              </a:spcAft>
              <a:buFont typeface="Arial" pitchFamily="34" charset="0"/>
              <a:buNone/>
              <a:defRPr/>
            </a:pPr>
            <a:r>
              <a:rPr lang="en-US" dirty="0" smtClean="0"/>
              <a:t>INFO</a:t>
            </a:r>
            <a:r>
              <a:rPr lang="en-US" baseline="0" dirty="0" smtClean="0"/>
              <a:t> FOR PRESENTER ON USING WORD WALL WORDS AS A LIVING WORD WALL:</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Display vocabulary that students need to master and be able to access as they learn new content</a:t>
            </a:r>
          </a:p>
          <a:p>
            <a:pPr eaLnBrk="1" fontAlgn="auto" hangingPunct="1">
              <a:spcAft>
                <a:spcPts val="0"/>
              </a:spcAft>
              <a:buFont typeface="Arial" pitchFamily="34" charset="0"/>
              <a:buChar char="•"/>
              <a:defRPr/>
            </a:pPr>
            <a:r>
              <a:rPr lang="en-US" dirty="0" smtClean="0"/>
              <a:t>Should be fluid and interactive (sort and re-sort words)</a:t>
            </a:r>
          </a:p>
          <a:p>
            <a:pPr eaLnBrk="1" fontAlgn="auto" hangingPunct="1">
              <a:spcAft>
                <a:spcPts val="0"/>
              </a:spcAft>
              <a:buFont typeface="Arial" pitchFamily="34" charset="0"/>
              <a:buChar char="•"/>
              <a:defRPr/>
            </a:pPr>
            <a:r>
              <a:rPr lang="en-US" dirty="0" smtClean="0"/>
              <a:t>Write words for unit of study on index cards (you may want to laminate these since they’ll be moved around frequently)</a:t>
            </a:r>
          </a:p>
          <a:p>
            <a:pPr eaLnBrk="1" fontAlgn="auto" hangingPunct="1">
              <a:spcAft>
                <a:spcPts val="0"/>
              </a:spcAft>
              <a:buFont typeface="Arial" pitchFamily="34" charset="0"/>
              <a:buChar char="•"/>
              <a:defRPr/>
            </a:pPr>
            <a:r>
              <a:rPr lang="en-US" dirty="0" smtClean="0"/>
              <a:t>Add vocabulary as it is taught</a:t>
            </a:r>
          </a:p>
          <a:p>
            <a:pPr eaLnBrk="1" fontAlgn="auto" hangingPunct="1">
              <a:spcAft>
                <a:spcPts val="0"/>
              </a:spcAft>
              <a:buFont typeface="Arial" pitchFamily="34" charset="0"/>
              <a:buChar char="•"/>
              <a:defRPr/>
            </a:pPr>
            <a:r>
              <a:rPr lang="en-US" dirty="0" smtClean="0"/>
              <a:t>Resort by various characteristics (as necessary)</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Whitaker, </a:t>
            </a:r>
            <a:r>
              <a:rPr lang="en-US" dirty="0" err="1" smtClean="0"/>
              <a:t>Sanda</a:t>
            </a:r>
            <a:r>
              <a:rPr lang="en-US" dirty="0" smtClean="0"/>
              <a:t> R. </a:t>
            </a:r>
            <a:r>
              <a:rPr lang="en-US" u="sng" dirty="0" smtClean="0"/>
              <a:t>Word Play: Building Vocabulary Across Texts and Disciplines Grades 6-12</a:t>
            </a:r>
            <a:r>
              <a:rPr lang="en-US" dirty="0" smtClean="0"/>
              <a:t>, Heinemann, 2008.</a:t>
            </a:r>
          </a:p>
          <a:p>
            <a:pPr eaLnBrk="1" hangingPunct="1">
              <a:spcBef>
                <a:spcPct val="0"/>
              </a:spcBef>
            </a:pPr>
            <a:endParaRPr lang="en-US" u="sng" dirty="0" smtClean="0"/>
          </a:p>
          <a:p>
            <a:pPr eaLnBrk="1" hangingPunct="1">
              <a:spcBef>
                <a:spcPct val="0"/>
              </a:spcBef>
            </a:pPr>
            <a:r>
              <a:rPr lang="en-US" dirty="0" smtClean="0"/>
              <a:t>One of the strategies you had said you wanted to use in all classrooms is Word Walls.  How have you seen these used in the past?</a:t>
            </a:r>
          </a:p>
          <a:p>
            <a:pPr eaLnBrk="1" hangingPunct="1">
              <a:spcBef>
                <a:spcPct val="0"/>
              </a:spcBef>
            </a:pPr>
            <a:endParaRPr lang="en-US" dirty="0" smtClean="0"/>
          </a:p>
          <a:p>
            <a:pPr eaLnBrk="1" hangingPunct="1">
              <a:spcBef>
                <a:spcPct val="0"/>
              </a:spcBef>
            </a:pPr>
            <a:r>
              <a:rPr lang="en-US" dirty="0" smtClean="0"/>
              <a:t>Typically, they are seen with random words placed on the wall, either stuck in sentence strip chart or organized alphabetically.  While word walls displaying random collections of words are better than no words at all, those that are used for specific purposes and sets of vocabulary/concepts help clarify students’ understanding. Academic word walls display </a:t>
            </a:r>
            <a:r>
              <a:rPr lang="en-US" dirty="0" err="1" smtClean="0"/>
              <a:t>vocab</a:t>
            </a:r>
            <a:r>
              <a:rPr lang="en-US" dirty="0" smtClean="0"/>
              <a:t> that students need to master and be able to access as they learn new content.</a:t>
            </a:r>
          </a:p>
          <a:p>
            <a:pPr eaLnBrk="1" hangingPunct="1">
              <a:spcBef>
                <a:spcPct val="0"/>
              </a:spcBef>
            </a:pPr>
            <a:endParaRPr lang="en-US" dirty="0" smtClean="0"/>
          </a:p>
          <a:p>
            <a:pPr eaLnBrk="1" hangingPunct="1">
              <a:spcBef>
                <a:spcPct val="0"/>
              </a:spcBef>
            </a:pPr>
            <a:r>
              <a:rPr lang="en-US" dirty="0" smtClean="0"/>
              <a:t>NOTE: not all of the words need to be “in play” all of the time.  Limiting the number of words/categories will assist lower level students as well as ELL.</a:t>
            </a:r>
          </a:p>
          <a:p>
            <a:pPr eaLnBrk="1" hangingPunct="1">
              <a:spcBef>
                <a:spcPct val="0"/>
              </a:spcBef>
            </a:pPr>
            <a:endParaRPr lang="en-US" dirty="0" smtClean="0"/>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83578C-A341-49AC-A9A5-B48BEDA1C498}"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8063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Twitter</a:t>
            </a:r>
            <a:r>
              <a:rPr lang="en-US" baseline="0" dirty="0" smtClean="0"/>
              <a:t> photo </a:t>
            </a:r>
          </a:p>
          <a:p>
            <a:r>
              <a:rPr lang="en-US" dirty="0" smtClean="0"/>
              <a:t>http://www.google.com/imgres?q=twitter+photos&amp;hl=en&amp;sa=X&amp;rlz=1I7ADBS_en&amp;biw=1680&amp;bih=968&amp;tbm=isch&amp;tbnid=dvO1okGLblLtiM:&amp;imgrefurl=http://www.mediabistro.com/alltwitter/3-tips-for-writing-a-killer-twitter-bio-to-get-targeted-followers_b133&amp;docid=5jDhPLYoiPw42M&amp;imgurl=http://www.mediabistro.com/alltwitter/files/2010/11/twitter-follow-achiever.jpg&amp;w=500&amp;h=371&amp;ei=sfAwUdzZJYrM9ATTwIGYBw&amp;zoom=1&amp;iact=rc&amp;dur=812&amp;sig=112992723880687212557&amp;page=1&amp;tbnh=188&amp;tbnw=254&amp;start=0&amp;ndsp=31&amp;ved=1t:429,r:2,s:0&amp;tx=136&amp;ty=107</a:t>
            </a:r>
          </a:p>
          <a:p>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27</a:t>
            </a:fld>
            <a:endParaRPr lang="en-US"/>
          </a:p>
        </p:txBody>
      </p:sp>
    </p:spTree>
    <p:extLst>
      <p:ext uri="{BB962C8B-B14F-4D97-AF65-F5344CB8AC3E}">
        <p14:creationId xmlns:p14="http://schemas.microsoft.com/office/powerpoint/2010/main" val="421441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Twitter</a:t>
            </a:r>
            <a:r>
              <a:rPr lang="en-US" baseline="0" dirty="0" smtClean="0"/>
              <a:t> photo</a:t>
            </a:r>
          </a:p>
          <a:p>
            <a:r>
              <a:rPr lang="en-US" dirty="0" smtClean="0"/>
              <a:t>http://www.google.com/imgres?q=twitter+photos&amp;hl=en&amp;sa=X&amp;rlz=1I7ADBS_en&amp;biw=1680&amp;bih=968&amp;tbm=isch&amp;tbnid=up64UIJ6Qa3AGM:&amp;imgrefurl=http://higher-and-higher.com/2010/12/07/13-twitter-chats-for-pr-pros/&amp;docid=kJ-FT4SglsQGtM&amp;imgurl=http://higher-and-higher.com/wp-content/uploads/2010/12/twitter-icon-1a.png&amp;w=256&amp;h=256&amp;ei=jPkwUZPvCoG-8ASzyICADw&amp;zoom=1&amp;ved=1t:3588,r:25,s:0,i:166&amp;iact=rc&amp;dur=665&amp;sig=112992723880687212557&amp;page=2&amp;tbnh=177&amp;tbnw=175&amp;start=25&amp;ndsp=32&amp;tx=105&amp;ty=63</a:t>
            </a:r>
            <a:endParaRPr lang="en-US" dirty="0"/>
          </a:p>
        </p:txBody>
      </p:sp>
      <p:sp>
        <p:nvSpPr>
          <p:cNvPr id="4" name="Slide Number Placeholder 3"/>
          <p:cNvSpPr>
            <a:spLocks noGrp="1"/>
          </p:cNvSpPr>
          <p:nvPr>
            <p:ph type="sldNum" sz="quarter" idx="10"/>
          </p:nvPr>
        </p:nvSpPr>
        <p:spPr/>
        <p:txBody>
          <a:bodyPr/>
          <a:lstStyle/>
          <a:p>
            <a:pPr>
              <a:defRPr/>
            </a:pPr>
            <a:fld id="{41571F82-E866-4A84-A20F-9958F5108BAC}" type="slidenum">
              <a:rPr lang="en-US" smtClean="0"/>
              <a:pPr>
                <a:defRPr/>
              </a:pPr>
              <a:t>32</a:t>
            </a:fld>
            <a:endParaRPr lang="en-US"/>
          </a:p>
        </p:txBody>
      </p:sp>
    </p:spTree>
    <p:extLst>
      <p:ext uri="{BB962C8B-B14F-4D97-AF65-F5344CB8AC3E}">
        <p14:creationId xmlns:p14="http://schemas.microsoft.com/office/powerpoint/2010/main" val="243672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Billmeyer</a:t>
            </a:r>
            <a:r>
              <a:rPr lang="en-US" dirty="0" smtClean="0"/>
              <a:t>,</a:t>
            </a:r>
            <a:r>
              <a:rPr lang="en-US" baseline="0" dirty="0" smtClean="0"/>
              <a:t> Rachel &amp; Mary Lee Barton, </a:t>
            </a:r>
            <a:r>
              <a:rPr lang="en-US" u="sng" baseline="0" dirty="0" smtClean="0"/>
              <a:t>Teaching Reading in the Content Areas: If Not Me, Then Who</a:t>
            </a:r>
            <a:r>
              <a:rPr lang="en-US" baseline="0" dirty="0" smtClean="0"/>
              <a:t>?, 2</a:t>
            </a:r>
            <a:r>
              <a:rPr lang="en-US" baseline="30000" dirty="0" smtClean="0"/>
              <a:t>nd</a:t>
            </a:r>
            <a:r>
              <a:rPr lang="en-US" baseline="0" dirty="0" smtClean="0"/>
              <a:t> Ed., </a:t>
            </a:r>
            <a:r>
              <a:rPr lang="en-US" baseline="0" dirty="0" err="1" smtClean="0"/>
              <a:t>McRel</a:t>
            </a:r>
            <a:r>
              <a:rPr lang="en-US" baseline="0" dirty="0" smtClean="0"/>
              <a:t>, 1998.</a:t>
            </a:r>
            <a:endParaRPr lang="en-US" dirty="0" smtClean="0"/>
          </a:p>
          <a:p>
            <a:endParaRPr lang="en-US" dirty="0" smtClean="0"/>
          </a:p>
          <a:p>
            <a:r>
              <a:rPr lang="en-US" dirty="0" smtClean="0"/>
              <a:t>Each content area has its own unique vocabulary.</a:t>
            </a:r>
            <a:r>
              <a:rPr lang="en-US" baseline="0" dirty="0" smtClean="0"/>
              <a:t> Content area vocab differs greatly from the vocabulary that students study in literature-based classes; therefore, it is essential that content area teachers incorporate vocab work into planning and instruction.  The key to developing vocabulary is choosing the right strategy to help students learn, understand, and make meaning of the content. By the end of our time together, you’ll leave with a few vocabulary strategies to use in any content area.  Try them and let us know how they work! </a:t>
            </a:r>
            <a:r>
              <a:rPr lang="en-US" baseline="0" dirty="0" smtClean="0">
                <a:sym typeface="Wingdings" pitchFamily="2" charset="2"/>
              </a:rPr>
              <a:t></a:t>
            </a:r>
          </a:p>
          <a:p>
            <a:endParaRPr lang="en-US" baseline="0" dirty="0" smtClean="0">
              <a:sym typeface="Wingdings" pitchFamily="2" charset="2"/>
            </a:endParaRPr>
          </a:p>
          <a:p>
            <a:r>
              <a:rPr lang="en-US" baseline="0" dirty="0" smtClean="0">
                <a:sym typeface="Wingdings" pitchFamily="2" charset="2"/>
              </a:rPr>
              <a:t>Let’s begin our strategies…</a:t>
            </a:r>
            <a:endParaRPr lang="en-US" baseline="0" dirty="0" smtClean="0"/>
          </a:p>
        </p:txBody>
      </p:sp>
      <p:sp>
        <p:nvSpPr>
          <p:cNvPr id="4" name="Slide Number Placeholder 3"/>
          <p:cNvSpPr>
            <a:spLocks noGrp="1"/>
          </p:cNvSpPr>
          <p:nvPr>
            <p:ph type="sldNum" sz="quarter" idx="10"/>
          </p:nvPr>
        </p:nvSpPr>
        <p:spPr/>
        <p:txBody>
          <a:bodyPr/>
          <a:lstStyle/>
          <a:p>
            <a:fld id="{B1E9ABF2-03E1-40F7-99A6-10795B7DC1DD}" type="slidenum">
              <a:rPr lang="en-US" smtClean="0"/>
              <a:pPr/>
              <a:t>33</a:t>
            </a:fld>
            <a:endParaRPr lang="en-US"/>
          </a:p>
        </p:txBody>
      </p:sp>
    </p:spTree>
    <p:extLst>
      <p:ext uri="{BB962C8B-B14F-4D97-AF65-F5344CB8AC3E}">
        <p14:creationId xmlns:p14="http://schemas.microsoft.com/office/powerpoint/2010/main" val="279932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spcBef>
                <a:spcPct val="0"/>
              </a:spcBef>
            </a:pPr>
            <a:r>
              <a:rPr lang="en-US" sz="1000" dirty="0" smtClean="0">
                <a:ea typeface="ＭＳ Ｐゴシック" pitchFamily="34" charset="-128"/>
                <a:cs typeface="Arial" charset="0"/>
              </a:rPr>
              <a:t>IQMS Overview (Approx 10 min total)</a:t>
            </a:r>
          </a:p>
          <a:p>
            <a:pPr eaLnBrk="1" hangingPunct="1">
              <a:lnSpc>
                <a:spcPct val="70000"/>
              </a:lnSpc>
              <a:spcBef>
                <a:spcPct val="0"/>
              </a:spcBef>
            </a:pPr>
            <a:endParaRPr lang="en-US" sz="1000" dirty="0" smtClean="0">
              <a:ea typeface="ＭＳ Ｐゴシック" pitchFamily="34" charset="-128"/>
              <a:cs typeface="Arial" charset="0"/>
            </a:endParaRPr>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36C5CD-5638-4A07-A660-853EDAAA5820}" type="slidenum">
              <a:rPr lang="en-US" smtClean="0">
                <a:solidFill>
                  <a:srgbClr val="000000"/>
                </a:solidFill>
                <a:cs typeface="Arial" pitchFamily="34" charset="0"/>
              </a:rPr>
              <a:pPr fontAlgn="base">
                <a:spcBef>
                  <a:spcPct val="0"/>
                </a:spcBef>
                <a:spcAft>
                  <a:spcPct val="0"/>
                </a:spcAft>
                <a:defRPr/>
              </a:pPr>
              <a:t>2</a:t>
            </a:fld>
            <a:endParaRPr lang="en-US" smtClean="0">
              <a:solidFill>
                <a:srgbClr val="000000"/>
              </a:solidFill>
              <a:cs typeface="Arial" pitchFamily="34" charset="0"/>
            </a:endParaRPr>
          </a:p>
        </p:txBody>
      </p:sp>
      <p:sp>
        <p:nvSpPr>
          <p:cNvPr id="1290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2011</a:t>
            </a:r>
          </a:p>
        </p:txBody>
      </p:sp>
      <p:sp>
        <p:nvSpPr>
          <p:cNvPr id="1290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SCCMS/S</a:t>
            </a:r>
            <a:r>
              <a:rPr lang="en-US" baseline="30000" smtClean="0">
                <a:solidFill>
                  <a:srgbClr val="000000"/>
                </a:solidFill>
                <a:ea typeface="ＭＳ Ｐゴシック" pitchFamily="34" charset="-128"/>
              </a:rPr>
              <a:t>2</a:t>
            </a:r>
            <a:r>
              <a:rPr lang="en-US" smtClean="0">
                <a:solidFill>
                  <a:srgbClr val="000000"/>
                </a:solidFill>
                <a:ea typeface="ＭＳ Ｐゴシック" pitchFamily="34" charset="-128"/>
              </a:rPr>
              <a:t>TEM Centers SC</a:t>
            </a:r>
          </a:p>
        </p:txBody>
      </p:sp>
      <p:sp>
        <p:nvSpPr>
          <p:cNvPr id="12903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ea typeface="ＭＳ Ｐゴシック" pitchFamily="34" charset="-128"/>
              </a:rPr>
              <a:t>STEM Theory of Action - Draft</a:t>
            </a:r>
          </a:p>
        </p:txBody>
      </p:sp>
    </p:spTree>
    <p:extLst>
      <p:ext uri="{BB962C8B-B14F-4D97-AF65-F5344CB8AC3E}">
        <p14:creationId xmlns:p14="http://schemas.microsoft.com/office/powerpoint/2010/main" val="263459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A99F8F86-0637-4C2E-AFF2-C353ABBFA79D}" type="slidenum">
              <a:rPr lang="en-US" smtClean="0">
                <a:cs typeface="Times New Roman" pitchFamily="18" charset="0"/>
              </a:rPr>
              <a:pPr>
                <a:defRPr/>
              </a:pPr>
              <a:t>34</a:t>
            </a:fld>
            <a:endParaRPr lang="en-US" smtClean="0">
              <a:cs typeface="Times New Roman" pitchFamily="18" charset="0"/>
            </a:endParaRPr>
          </a:p>
        </p:txBody>
      </p:sp>
      <p:sp>
        <p:nvSpPr>
          <p:cNvPr id="686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pitchFamily="34" charset="-128"/>
              <a:cs typeface="Times New Roman" pitchFamily="18" charset="0"/>
            </a:endParaRPr>
          </a:p>
          <a:p>
            <a:pPr eaLnBrk="1" hangingPunct="1">
              <a:spcBef>
                <a:spcPct val="0"/>
              </a:spcBef>
            </a:pPr>
            <a:endParaRPr lang="en-US" smtClean="0">
              <a:latin typeface="Arial" charset="0"/>
              <a:ea typeface="ＭＳ Ｐゴシック" pitchFamily="34" charset="-128"/>
              <a:cs typeface="Times New Roman" pitchFamily="18" charset="0"/>
            </a:endParaRPr>
          </a:p>
          <a:p>
            <a:pPr eaLnBrk="1" hangingPunct="1">
              <a:spcBef>
                <a:spcPct val="0"/>
              </a:spcBef>
            </a:pPr>
            <a:endParaRPr lang="en-US" sz="2300" i="1" smtClean="0">
              <a:solidFill>
                <a:srgbClr val="800000"/>
              </a:solidFill>
              <a:latin typeface="Arial" charset="0"/>
              <a:ea typeface="ＭＳ Ｐゴシック" pitchFamily="34" charset="-128"/>
              <a:cs typeface="Times New Roman" pitchFamily="18" charset="0"/>
            </a:endParaRPr>
          </a:p>
          <a:p>
            <a:pPr eaLnBrk="1" hangingPunct="1">
              <a:spcBef>
                <a:spcPct val="0"/>
              </a:spcBef>
            </a:pPr>
            <a:endParaRPr lang="en-US" sz="2300" smtClean="0">
              <a:latin typeface="Arial" charset="0"/>
              <a:ea typeface="ＭＳ Ｐゴシック" pitchFamily="34" charset="-128"/>
              <a:cs typeface="Times New Roman" pitchFamily="18" charset="0"/>
            </a:endParaRPr>
          </a:p>
        </p:txBody>
      </p:sp>
      <p:sp>
        <p:nvSpPr>
          <p:cNvPr id="61445" name="Date Placeholder 4"/>
          <p:cNvSpPr>
            <a:spLocks noGrp="1"/>
          </p:cNvSpPr>
          <p:nvPr>
            <p:ph type="dt" sz="quarter" idx="1"/>
          </p:nvPr>
        </p:nvSpPr>
        <p:spPr/>
        <p:txBody>
          <a:bodyPr/>
          <a:lstStyle/>
          <a:p>
            <a:pPr>
              <a:defRPr/>
            </a:pPr>
            <a:r>
              <a:rPr lang="en-US" smtClean="0"/>
              <a:t>1/25/10</a:t>
            </a:r>
          </a:p>
        </p:txBody>
      </p:sp>
      <p:sp>
        <p:nvSpPr>
          <p:cNvPr id="61446" name="Footer Placeholder 5"/>
          <p:cNvSpPr>
            <a:spLocks noGrp="1"/>
          </p:cNvSpPr>
          <p:nvPr>
            <p:ph type="ftr" sz="quarter" idx="4"/>
          </p:nvPr>
        </p:nvSpPr>
        <p:spPr/>
        <p:txBody>
          <a:bodyPr/>
          <a:lstStyle/>
          <a:p>
            <a:pPr>
              <a:defRPr/>
            </a:pPr>
            <a:r>
              <a:rPr lang="en-US" smtClean="0"/>
              <a:t>Copyright 2010 S²MART Centers SC </a:t>
            </a:r>
          </a:p>
        </p:txBody>
      </p:sp>
      <p:sp>
        <p:nvSpPr>
          <p:cNvPr id="61447" name="Header Placeholder 6"/>
          <p:cNvSpPr>
            <a:spLocks noGrp="1"/>
          </p:cNvSpPr>
          <p:nvPr>
            <p:ph type="hdr" sz="quarter"/>
          </p:nvPr>
        </p:nvSpPr>
        <p:spPr/>
        <p:txBody>
          <a:bodyPr/>
          <a:lstStyle/>
          <a:p>
            <a:pPr>
              <a:defRPr/>
            </a:pPr>
            <a:r>
              <a:rPr lang="en-US" smtClean="0"/>
              <a:t>Guidelines for Powerpoints</a:t>
            </a:r>
          </a:p>
        </p:txBody>
      </p:sp>
    </p:spTree>
    <p:extLst>
      <p:ext uri="{BB962C8B-B14F-4D97-AF65-F5344CB8AC3E}">
        <p14:creationId xmlns:p14="http://schemas.microsoft.com/office/powerpoint/2010/main" val="107562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spcBef>
                <a:spcPct val="0"/>
              </a:spcBef>
            </a:pPr>
            <a:endParaRPr lang="en-US" sz="1000" smtClean="0">
              <a:ea typeface="ＭＳ Ｐゴシック" pitchFamily="34" charset="-128"/>
              <a:cs typeface="Arial" charset="0"/>
            </a:endParaRPr>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5B92E-DFC3-4B87-89D8-649CB5CBBFA3}"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
        <p:nvSpPr>
          <p:cNvPr id="624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2011</a:t>
            </a:r>
          </a:p>
        </p:txBody>
      </p:sp>
      <p:sp>
        <p:nvSpPr>
          <p:cNvPr id="624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SCCMS/S</a:t>
            </a:r>
            <a:r>
              <a:rPr lang="en-US" baseline="30000" smtClean="0">
                <a:latin typeface="Arial" charset="0"/>
                <a:ea typeface="ＭＳ Ｐゴシック" pitchFamily="34" charset="-128"/>
              </a:rPr>
              <a:t>2</a:t>
            </a:r>
            <a:r>
              <a:rPr lang="en-US" smtClean="0">
                <a:latin typeface="Arial" charset="0"/>
                <a:ea typeface="ＭＳ Ｐゴシック" pitchFamily="34" charset="-128"/>
              </a:rPr>
              <a:t>TEM Centers SC</a:t>
            </a:r>
          </a:p>
        </p:txBody>
      </p:sp>
      <p:sp>
        <p:nvSpPr>
          <p:cNvPr id="624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STEM Theory of Action - Draft</a:t>
            </a:r>
          </a:p>
        </p:txBody>
      </p:sp>
    </p:spTree>
    <p:extLst>
      <p:ext uri="{BB962C8B-B14F-4D97-AF65-F5344CB8AC3E}">
        <p14:creationId xmlns:p14="http://schemas.microsoft.com/office/powerpoint/2010/main" val="133624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spcBef>
                <a:spcPct val="0"/>
              </a:spcBef>
            </a:pPr>
            <a:r>
              <a:rPr lang="en-US" sz="1000" dirty="0" smtClean="0">
                <a:ea typeface="ＭＳ Ｐゴシック" pitchFamily="34" charset="-128"/>
                <a:cs typeface="Arial" charset="0"/>
              </a:rPr>
              <a:t>I still</a:t>
            </a:r>
            <a:r>
              <a:rPr lang="en-US" sz="1000" baseline="0" dirty="0" smtClean="0">
                <a:ea typeface="ＭＳ Ｐゴシック" pitchFamily="34" charset="-128"/>
                <a:cs typeface="Arial" charset="0"/>
              </a:rPr>
              <a:t> think we need to establish what we’re about even if we don’t get into IQMS project.  </a:t>
            </a:r>
            <a:endParaRPr lang="en-US" sz="1000" dirty="0" smtClean="0">
              <a:ea typeface="ＭＳ Ｐゴシック" pitchFamily="34" charset="-128"/>
              <a:cs typeface="Arial" charset="0"/>
            </a:endParaRPr>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210B8-3B13-428E-B4EC-732114F67D59}"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
        <p:nvSpPr>
          <p:cNvPr id="737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2011</a:t>
            </a:r>
          </a:p>
        </p:txBody>
      </p:sp>
      <p:sp>
        <p:nvSpPr>
          <p:cNvPr id="737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SCCMS/S</a:t>
            </a:r>
            <a:r>
              <a:rPr lang="en-US" baseline="30000" smtClean="0">
                <a:latin typeface="Arial" charset="0"/>
                <a:ea typeface="ＭＳ Ｐゴシック" pitchFamily="34" charset="-128"/>
              </a:rPr>
              <a:t>2</a:t>
            </a:r>
            <a:r>
              <a:rPr lang="en-US" smtClean="0">
                <a:latin typeface="Arial" charset="0"/>
                <a:ea typeface="ＭＳ Ｐゴシック" pitchFamily="34" charset="-128"/>
              </a:rPr>
              <a:t>TEM Centers SC</a:t>
            </a:r>
          </a:p>
        </p:txBody>
      </p:sp>
      <p:sp>
        <p:nvSpPr>
          <p:cNvPr id="7373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ea typeface="ＭＳ Ｐゴシック" pitchFamily="34" charset="-128"/>
              </a:rPr>
              <a:t>STEM Theory of Action - Draft</a:t>
            </a:r>
          </a:p>
        </p:txBody>
      </p:sp>
    </p:spTree>
    <p:extLst>
      <p:ext uri="{BB962C8B-B14F-4D97-AF65-F5344CB8AC3E}">
        <p14:creationId xmlns:p14="http://schemas.microsoft.com/office/powerpoint/2010/main" val="8534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txBox="1">
            <a:spLocks noGrp="1"/>
          </p:cNvSpPr>
          <p:nvPr/>
        </p:nvSpPr>
        <p:spPr>
          <a:xfrm>
            <a:off x="0" y="0"/>
            <a:ext cx="2971800" cy="457200"/>
          </a:xfrm>
          <a:prstGeom prst="rect">
            <a:avLst/>
          </a:prstGeom>
          <a:noFill/>
        </p:spPr>
        <p:txBody>
          <a:bodyPr/>
          <a:lstStyle/>
          <a:p>
            <a:pPr fontAlgn="auto">
              <a:spcBef>
                <a:spcPts val="0"/>
              </a:spcBef>
              <a:spcAft>
                <a:spcPts val="0"/>
              </a:spcAft>
              <a:defRPr/>
            </a:pPr>
            <a:r>
              <a:rPr lang="en-US" sz="1200">
                <a:latin typeface="+mn-lt"/>
              </a:rPr>
              <a:t>IQ-MS Summer Institute 2012                                                   Focus on Purposeful Reading</a:t>
            </a:r>
          </a:p>
        </p:txBody>
      </p:sp>
      <p:sp>
        <p:nvSpPr>
          <p:cNvPr id="5" name="Footer Placeholder 4"/>
          <p:cNvSpPr txBox="1">
            <a:spLocks noGrp="1"/>
          </p:cNvSpPr>
          <p:nvPr/>
        </p:nvSpPr>
        <p:spPr>
          <a:xfrm>
            <a:off x="0" y="8685213"/>
            <a:ext cx="2971800" cy="457200"/>
          </a:xfrm>
          <a:prstGeom prst="rect">
            <a:avLst/>
          </a:prstGeom>
          <a:noFill/>
        </p:spPr>
        <p:txBody>
          <a:bodyPr anchor="b"/>
          <a:lstStyle/>
          <a:p>
            <a:pPr fontAlgn="auto">
              <a:spcBef>
                <a:spcPts val="0"/>
              </a:spcBef>
              <a:spcAft>
                <a:spcPts val="0"/>
              </a:spcAft>
              <a:defRPr/>
            </a:pPr>
            <a:r>
              <a:rPr lang="en-US" sz="1200">
                <a:latin typeface="+mn-lt"/>
              </a:rPr>
              <a:t>S2TEM Centers SC</a:t>
            </a:r>
          </a:p>
        </p:txBody>
      </p:sp>
      <p:sp>
        <p:nvSpPr>
          <p:cNvPr id="6" name="Slide Number Placeholder 5"/>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A2769C6-7FD1-4FCB-A0B4-42E6DB4CE63F}" type="slidenum">
              <a:rPr lang="en-US" sz="1200">
                <a:latin typeface="+mn-lt"/>
              </a:rPr>
              <a:pPr algn="r" fontAlgn="auto">
                <a:spcBef>
                  <a:spcPts val="0"/>
                </a:spcBef>
                <a:spcAft>
                  <a:spcPts val="0"/>
                </a:spcAft>
                <a:defRPr/>
              </a:pPr>
              <a:t>5</a:t>
            </a:fld>
            <a:endParaRPr lang="en-US" sz="1200">
              <a:latin typeface="+mn-lt"/>
            </a:endParaRPr>
          </a:p>
        </p:txBody>
      </p:sp>
    </p:spTree>
    <p:extLst>
      <p:ext uri="{BB962C8B-B14F-4D97-AF65-F5344CB8AC3E}">
        <p14:creationId xmlns:p14="http://schemas.microsoft.com/office/powerpoint/2010/main" val="341987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Theoretical Framework for Reading – the big ideas.</a:t>
            </a:r>
          </a:p>
        </p:txBody>
      </p:sp>
      <p:sp>
        <p:nvSpPr>
          <p:cNvPr id="4813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092F8F1-657A-44C9-AF00-B36C9A6315DB}" type="slidenum">
              <a:rPr lang="en-US" sz="1200">
                <a:latin typeface="+mn-lt"/>
              </a:rPr>
              <a:pPr algn="r">
                <a:defRPr/>
              </a:pPr>
              <a:t>6</a:t>
            </a:fld>
            <a:endParaRPr lang="en-US" sz="1200">
              <a:latin typeface="+mn-lt"/>
            </a:endParaRPr>
          </a:p>
        </p:txBody>
      </p:sp>
    </p:spTree>
    <p:extLst>
      <p:ext uri="{BB962C8B-B14F-4D97-AF65-F5344CB8AC3E}">
        <p14:creationId xmlns:p14="http://schemas.microsoft.com/office/powerpoint/2010/main" val="239604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Problems with science vocabulary.</a:t>
            </a:r>
          </a:p>
          <a:p>
            <a:pPr eaLnBrk="1" hangingPunct="1">
              <a:spcBef>
                <a:spcPct val="0"/>
              </a:spcBef>
            </a:pPr>
            <a:endParaRPr lang="en-US" smtClean="0"/>
          </a:p>
          <a:p>
            <a:pPr eaLnBrk="1" hangingPunct="1">
              <a:spcBef>
                <a:spcPct val="0"/>
              </a:spcBef>
            </a:pPr>
            <a:r>
              <a:rPr lang="en-US" smtClean="0"/>
              <a:t>Questions</a:t>
            </a:r>
          </a:p>
          <a:p>
            <a:pPr eaLnBrk="1" hangingPunct="1">
              <a:spcBef>
                <a:spcPct val="0"/>
              </a:spcBef>
            </a:pPr>
            <a:r>
              <a:rPr lang="en-US" smtClean="0"/>
              <a:t>How is a snoker produced?</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r>
              <a:rPr lang="en-US" smtClean="0"/>
              <a:t>What happens when particles get energy?</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r>
              <a:rPr lang="en-US" smtClean="0"/>
              <a:t>What happens as the waves travel through a medium?</a:t>
            </a:r>
          </a:p>
          <a:p>
            <a:pPr eaLnBrk="1" hangingPunct="1">
              <a:spcBef>
                <a:spcPct val="0"/>
              </a:spcBef>
            </a:pPr>
            <a:endParaRPr lang="en-US" smtClean="0"/>
          </a:p>
        </p:txBody>
      </p:sp>
      <p:sp>
        <p:nvSpPr>
          <p:cNvPr id="245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F49D725-10CF-4911-9FAF-C296A3101B4D}" type="slidenum">
              <a:rPr lang="en-US" sz="1200">
                <a:latin typeface="+mn-lt"/>
              </a:rPr>
              <a:pPr algn="r">
                <a:defRPr/>
              </a:pPr>
              <a:t>7</a:t>
            </a:fld>
            <a:endParaRPr lang="en-US" sz="1200">
              <a:latin typeface="+mn-lt"/>
            </a:endParaRPr>
          </a:p>
        </p:txBody>
      </p:sp>
    </p:spTree>
    <p:extLst>
      <p:ext uri="{BB962C8B-B14F-4D97-AF65-F5344CB8AC3E}">
        <p14:creationId xmlns:p14="http://schemas.microsoft.com/office/powerpoint/2010/main" val="178930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white text boxes to disappear as you read the words aloud…</a:t>
            </a:r>
          </a:p>
          <a:p>
            <a:endParaRPr lang="en-US" dirty="0" smtClean="0"/>
          </a:p>
          <a:p>
            <a:r>
              <a:rPr lang="en-US" dirty="0" smtClean="0"/>
              <a:t>Transition slide into strategies…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E9ABF2-03E1-40F7-99A6-10795B7DC1DD}" type="slidenum">
              <a:rPr lang="en-US" smtClean="0"/>
              <a:pPr/>
              <a:t>8</a:t>
            </a:fld>
            <a:endParaRPr lang="en-US"/>
          </a:p>
        </p:txBody>
      </p:sp>
    </p:spTree>
    <p:extLst>
      <p:ext uri="{BB962C8B-B14F-4D97-AF65-F5344CB8AC3E}">
        <p14:creationId xmlns:p14="http://schemas.microsoft.com/office/powerpoint/2010/main" val="39471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solidFill>
                  <a:srgbClr val="000000"/>
                </a:solidFill>
              </a:rPr>
              <a:t>Frayer</a:t>
            </a:r>
            <a:r>
              <a:rPr lang="en-US" dirty="0" smtClean="0">
                <a:solidFill>
                  <a:srgbClr val="000000"/>
                </a:solidFill>
              </a:rPr>
              <a:t> Model video of Mrs.</a:t>
            </a:r>
            <a:r>
              <a:rPr lang="en-US" baseline="0" dirty="0" smtClean="0">
                <a:solidFill>
                  <a:srgbClr val="000000"/>
                </a:solidFill>
              </a:rPr>
              <a:t> Ward (7</a:t>
            </a:r>
            <a:r>
              <a:rPr lang="en-US" baseline="30000" dirty="0" smtClean="0">
                <a:solidFill>
                  <a:srgbClr val="000000"/>
                </a:solidFill>
              </a:rPr>
              <a:t>th</a:t>
            </a:r>
            <a:r>
              <a:rPr lang="en-US" baseline="0" dirty="0" smtClean="0">
                <a:solidFill>
                  <a:srgbClr val="000000"/>
                </a:solidFill>
              </a:rPr>
              <a:t> grade math teacher) setting up the model.</a:t>
            </a:r>
            <a:endParaRPr lang="en-US" dirty="0" smtClean="0">
              <a:solidFill>
                <a:srgbClr val="000000"/>
              </a:solidFill>
            </a:endParaRP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“This vocabulary strategy is quite popular. How many have used it before?”</a:t>
            </a: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Let’s take a look at what some of our students have done…</a:t>
            </a:r>
          </a:p>
          <a:p>
            <a:pPr eaLnBrk="1" hangingPunct="1">
              <a:spcBef>
                <a:spcPct val="0"/>
              </a:spcBef>
            </a:pPr>
            <a:endParaRPr lang="en-US" dirty="0" smtClean="0">
              <a:solidFill>
                <a:srgbClr val="000000"/>
              </a:solidFill>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F23FB-904D-4D03-8B6F-52B133522D04}" type="slidenum">
              <a:rPr lang="en-US" smtClean="0">
                <a:solidFill>
                  <a:srgbClr val="000000"/>
                </a:solidFill>
              </a:rPr>
              <a:pPr fontAlgn="base">
                <a:spcBef>
                  <a:spcPct val="0"/>
                </a:spcBef>
                <a:spcAft>
                  <a:spcPct val="0"/>
                </a:spcAft>
                <a:defRPr/>
              </a:pPr>
              <a:t>9</a:t>
            </a:fld>
            <a:endParaRPr lang="en-US" smtClean="0">
              <a:solidFill>
                <a:srgbClr val="000000"/>
              </a:solidFill>
            </a:endParaRPr>
          </a:p>
        </p:txBody>
      </p:sp>
    </p:spTree>
    <p:extLst>
      <p:ext uri="{BB962C8B-B14F-4D97-AF65-F5344CB8AC3E}">
        <p14:creationId xmlns:p14="http://schemas.microsoft.com/office/powerpoint/2010/main" val="333851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www.s2temsc.org</a:t>
            </a:r>
            <a:endParaRPr lang="en-US"/>
          </a:p>
        </p:txBody>
      </p:sp>
      <p:sp>
        <p:nvSpPr>
          <p:cNvPr id="6" name="Slide Number Placeholder 5"/>
          <p:cNvSpPr>
            <a:spLocks noGrp="1"/>
          </p:cNvSpPr>
          <p:nvPr>
            <p:ph type="sldNum" sz="quarter" idx="12"/>
          </p:nvPr>
        </p:nvSpPr>
        <p:spPr/>
        <p:txBody>
          <a:bodyPr/>
          <a:lstStyle>
            <a:lvl1pPr>
              <a:defRPr/>
            </a:lvl1pPr>
          </a:lstStyle>
          <a:p>
            <a:pPr>
              <a:defRPr/>
            </a:pPr>
            <a:fld id="{A8EBE129-8778-49B4-9CDC-DA5893796F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www.s2temsc.org</a:t>
            </a:r>
            <a:endParaRPr lang="en-US"/>
          </a:p>
        </p:txBody>
      </p:sp>
      <p:sp>
        <p:nvSpPr>
          <p:cNvPr id="6" name="Slide Number Placeholder 5"/>
          <p:cNvSpPr>
            <a:spLocks noGrp="1"/>
          </p:cNvSpPr>
          <p:nvPr>
            <p:ph type="sldNum" sz="quarter" idx="12"/>
          </p:nvPr>
        </p:nvSpPr>
        <p:spPr/>
        <p:txBody>
          <a:bodyPr/>
          <a:lstStyle>
            <a:lvl1pPr>
              <a:defRPr/>
            </a:lvl1pPr>
          </a:lstStyle>
          <a:p>
            <a:pPr>
              <a:defRPr/>
            </a:pPr>
            <a:fld id="{2BF953EA-3ED7-4F71-9988-AE6D604D0B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C00861-142B-4C15-A66B-9A9296781DDA}"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A29BF-46A2-4BA0-BD62-BFD37CAC59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5F6C57E-BDB1-44B3-A5E2-E013B5D2035F}"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8CD861-D8C0-4E4C-AFE5-F0497FC4EC8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873CB70-72E1-493A-B2D0-3EA324B69C20}"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B777678-0360-46B6-A958-83907642F7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07258FD-1D9F-4482-B7D7-B09EAD1C7F6A}"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8035ABD-7231-484C-AEAB-58CE9FA0B4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FA3EF122-EB15-4210-878D-0B207AAE16DC}"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011270A-AA6A-4A3E-A14A-A1B9785FC78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647361CD-CE9E-41C7-9EBD-E8EE64B456D9}" type="datetimeFigureOut">
              <a:rPr lang="en-US" smtClean="0"/>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4FC3F2F-FE4F-4495-8895-EC60D71E3D0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EEAB09DB-BE05-4F4C-9D2E-6B1BD57FF1B9}" type="datetimeFigureOut">
              <a:rPr lang="en-US" smtClean="0"/>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ED25D3C-8DE1-4A55-A8AD-AB89947B1C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C32C9BEF-72C0-4F8C-82A1-AB02418DA96B}" type="datetimeFigureOut">
              <a:rPr lang="en-US" smtClean="0"/>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655796F-B0F1-4834-9D5A-3BD255CF8EB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B264811B-1891-4455-99FA-858197526B45}"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F5B5D86-B3CB-4F15-A276-180C8844C2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www.s2temsc.org</a:t>
            </a:r>
            <a:endParaRPr lang="en-US"/>
          </a:p>
        </p:txBody>
      </p:sp>
      <p:sp>
        <p:nvSpPr>
          <p:cNvPr id="6" name="Slide Number Placeholder 5"/>
          <p:cNvSpPr>
            <a:spLocks noGrp="1"/>
          </p:cNvSpPr>
          <p:nvPr>
            <p:ph type="sldNum" sz="quarter" idx="12"/>
          </p:nvPr>
        </p:nvSpPr>
        <p:spPr/>
        <p:txBody>
          <a:bodyPr/>
          <a:lstStyle>
            <a:lvl1pPr>
              <a:defRPr/>
            </a:lvl1pPr>
          </a:lstStyle>
          <a:p>
            <a:pPr>
              <a:defRPr/>
            </a:pPr>
            <a:fld id="{5C90DF4C-273B-4425-B114-EFC3E784845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2518F88B-C450-453C-A595-3087188CE0B2}"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644997A-7FA7-4D7E-A25D-2375D71DBA5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1221293-142C-4CFF-BCF1-AE38364E1E5A}"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FE7EEA1-5C42-4B66-986A-E2F95519ACF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82904D1-DB55-4CE8-87A2-D55A248AF149}"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0A33803-88F6-4937-B023-EF6A145D26B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E8644B-B83F-4A30-8E13-8B5EEDCA0B0A}"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55A36-D74E-49E0-8FE8-84C84A1A346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95C552-D0D8-4F5D-9BF9-CA7991985902}"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AF87E1-3364-4F3D-973B-744C6618CF3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339139-F5E9-4DF5-A32F-35303C515203}"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A86913-99C5-474B-9BF6-6A586E153FE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CEFFD8-D9B7-4C33-A293-920BEEDCD527}"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1AF38F-5510-4E17-B6B8-D16B0C05927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2BA8CC-25A5-4447-ADFE-40C2B2CBE1EB}" type="datetimeFigureOut">
              <a:rPr lang="en-US" smtClean="0"/>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192096-1443-42FD-A44F-05D4967AE7F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D5930B-FD8D-4B78-BCE1-538C2808210D}" type="datetimeFigureOut">
              <a:rPr lang="en-US" smtClean="0"/>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CB1B07-BB93-45EA-8CD5-4804E90F8F4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155AF8-4E79-4B34-ACB7-493D2079524E}" type="datetimeFigureOut">
              <a:rPr lang="en-US" smtClean="0"/>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7BE90F-5871-4E5D-8DD3-5B388CB1BD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www.s2temsc.org</a:t>
            </a:r>
            <a:endParaRPr lang="en-US"/>
          </a:p>
        </p:txBody>
      </p:sp>
      <p:sp>
        <p:nvSpPr>
          <p:cNvPr id="7" name="Slide Number Placeholder 6"/>
          <p:cNvSpPr>
            <a:spLocks noGrp="1"/>
          </p:cNvSpPr>
          <p:nvPr>
            <p:ph type="sldNum" sz="quarter" idx="12"/>
          </p:nvPr>
        </p:nvSpPr>
        <p:spPr/>
        <p:txBody>
          <a:bodyPr/>
          <a:lstStyle>
            <a:lvl1pPr>
              <a:defRPr/>
            </a:lvl1pPr>
          </a:lstStyle>
          <a:p>
            <a:pPr>
              <a:defRPr/>
            </a:pPr>
            <a:fld id="{082425A7-D7A9-4EEA-AC84-9696FA147BA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7DB2DF-1902-4FEC-AA51-C7F5C7B93EB7}"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50C20C-8EA6-48A5-ABD8-6B739476196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BBBF7E-4E5B-4657-8CBA-2E86017B12E1}" type="datetimeFigureOut">
              <a:rPr lang="en-US" smtClean="0"/>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17B62-EA59-40A4-A3BD-7543133F503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68085-B555-4B3F-8D2B-0C87FAABE088}"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91A40A-2429-49CE-A40F-5FE88D16596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9EB778-C01F-4E51-8F1B-E76167BF320D}" type="datetimeFigureOut">
              <a:rPr lang="en-US" smtClean="0"/>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48E94-1082-43CE-8991-832842B05C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www.s2temsc.org</a:t>
            </a:r>
            <a:endParaRPr lang="en-US"/>
          </a:p>
        </p:txBody>
      </p:sp>
      <p:sp>
        <p:nvSpPr>
          <p:cNvPr id="9" name="Slide Number Placeholder 8"/>
          <p:cNvSpPr>
            <a:spLocks noGrp="1"/>
          </p:cNvSpPr>
          <p:nvPr>
            <p:ph type="sldNum" sz="quarter" idx="12"/>
          </p:nvPr>
        </p:nvSpPr>
        <p:spPr/>
        <p:txBody>
          <a:bodyPr/>
          <a:lstStyle>
            <a:lvl1pPr>
              <a:defRPr/>
            </a:lvl1pPr>
          </a:lstStyle>
          <a:p>
            <a:pPr>
              <a:defRPr/>
            </a:pPr>
            <a:fld id="{A696B4AB-BC3B-4B88-9A60-8677EDF206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www.s2temsc.org</a:t>
            </a:r>
            <a:endParaRPr lang="en-US"/>
          </a:p>
        </p:txBody>
      </p:sp>
      <p:sp>
        <p:nvSpPr>
          <p:cNvPr id="5" name="Slide Number Placeholder 4"/>
          <p:cNvSpPr>
            <a:spLocks noGrp="1"/>
          </p:cNvSpPr>
          <p:nvPr>
            <p:ph type="sldNum" sz="quarter" idx="12"/>
          </p:nvPr>
        </p:nvSpPr>
        <p:spPr/>
        <p:txBody>
          <a:bodyPr/>
          <a:lstStyle>
            <a:lvl1pPr>
              <a:defRPr/>
            </a:lvl1pPr>
          </a:lstStyle>
          <a:p>
            <a:pPr>
              <a:defRPr/>
            </a:pPr>
            <a:fld id="{502EEAAD-5160-48CF-939D-8DF813F50A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www.s2temsc.org</a:t>
            </a:r>
            <a:endParaRPr lang="en-US"/>
          </a:p>
        </p:txBody>
      </p:sp>
      <p:sp>
        <p:nvSpPr>
          <p:cNvPr id="4" name="Slide Number Placeholder 3"/>
          <p:cNvSpPr>
            <a:spLocks noGrp="1"/>
          </p:cNvSpPr>
          <p:nvPr>
            <p:ph type="sldNum" sz="quarter" idx="12"/>
          </p:nvPr>
        </p:nvSpPr>
        <p:spPr/>
        <p:txBody>
          <a:bodyPr/>
          <a:lstStyle>
            <a:lvl1pPr>
              <a:defRPr/>
            </a:lvl1pPr>
          </a:lstStyle>
          <a:p>
            <a:pPr>
              <a:defRPr/>
            </a:pPr>
            <a:fld id="{BB4328D8-3BBC-4BA3-8E80-6608C71E5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www.s2temsc.org</a:t>
            </a:r>
            <a:endParaRPr lang="en-US"/>
          </a:p>
        </p:txBody>
      </p:sp>
      <p:sp>
        <p:nvSpPr>
          <p:cNvPr id="7" name="Slide Number Placeholder 6"/>
          <p:cNvSpPr>
            <a:spLocks noGrp="1"/>
          </p:cNvSpPr>
          <p:nvPr>
            <p:ph type="sldNum" sz="quarter" idx="12"/>
          </p:nvPr>
        </p:nvSpPr>
        <p:spPr/>
        <p:txBody>
          <a:bodyPr/>
          <a:lstStyle>
            <a:lvl1pPr>
              <a:defRPr/>
            </a:lvl1pPr>
          </a:lstStyle>
          <a:p>
            <a:pPr>
              <a:defRPr/>
            </a:pPr>
            <a:fld id="{472FBA9E-1694-4EDC-9639-B65F7489B5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www.s2temsc.org</a:t>
            </a:r>
            <a:endParaRPr lang="en-US"/>
          </a:p>
        </p:txBody>
      </p:sp>
      <p:sp>
        <p:nvSpPr>
          <p:cNvPr id="7" name="Slide Number Placeholder 6"/>
          <p:cNvSpPr>
            <a:spLocks noGrp="1"/>
          </p:cNvSpPr>
          <p:nvPr>
            <p:ph type="sldNum" sz="quarter" idx="12"/>
          </p:nvPr>
        </p:nvSpPr>
        <p:spPr/>
        <p:txBody>
          <a:bodyPr/>
          <a:lstStyle>
            <a:lvl1pPr>
              <a:defRPr/>
            </a:lvl1pPr>
          </a:lstStyle>
          <a:p>
            <a:pPr>
              <a:defRPr/>
            </a:pPr>
            <a:fld id="{330123AC-F0DE-472E-95E0-43701805B6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en-US" smtClean="0"/>
              <a:t>Copyright S2TEM Centers SC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www.s2temsc.org</a:t>
            </a:r>
            <a:endParaRPr lang="en-US"/>
          </a:p>
        </p:txBody>
      </p:sp>
      <p:sp>
        <p:nvSpPr>
          <p:cNvPr id="6" name="Slide Number Placeholder 5"/>
          <p:cNvSpPr>
            <a:spLocks noGrp="1"/>
          </p:cNvSpPr>
          <p:nvPr>
            <p:ph type="sldNum" sz="quarter" idx="12"/>
          </p:nvPr>
        </p:nvSpPr>
        <p:spPr/>
        <p:txBody>
          <a:bodyPr/>
          <a:lstStyle>
            <a:lvl1pPr>
              <a:defRPr/>
            </a:lvl1pPr>
          </a:lstStyle>
          <a:p>
            <a:pPr>
              <a:defRPr/>
            </a:pPr>
            <a:fld id="{CE247B1D-E54E-41C9-B29B-96C0D6A10F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www.s2temsc.org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D5867A-88A8-4479-A0E7-FC55F07A31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cs typeface="+mn-cs"/>
              </a:defRPr>
            </a:lvl1pPr>
          </a:lstStyle>
          <a:p>
            <a:pPr>
              <a:defRPr/>
            </a:pPr>
            <a:fld id="{F4C6E489-B629-4BB2-A3DA-05967CC7A967}" type="datetimeFigureOut">
              <a:rPr lang="en-US" smtClean="0"/>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cs typeface="+mn-cs"/>
              </a:defRPr>
            </a:lvl1pPr>
          </a:lstStyle>
          <a:p>
            <a:pPr>
              <a:defRPr/>
            </a:pPr>
            <a:fld id="{64F678C0-7FE6-4A3A-893E-F60068A2D7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D0E867-4176-45B8-9330-F1CF8F151181}" type="datetimeFigureOut">
              <a:rPr lang="en-US" smtClean="0"/>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813AD17-7D20-42E8-823B-1C57F21D04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dl.dropboxusercontent.com/u/27212199/Conference%20Session%20Videos/Ward%20Frayer%20Intro.SCMSA%20Conference.wmv"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dl.dropboxusercontent.com/u/27212199/Conference%20Session%20Videos/Students.Concept%20Map%20SCMSA%20Conference.wmv"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dl.dropboxusercontent.com/u/27212199/Conference%20Session%20Videos/Greer.Tweet%20Conclusion%20SCMSA%20Conference.wmv"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6"/>
          <p:cNvSpPr txBox="1">
            <a:spLocks noChangeArrowheads="1"/>
          </p:cNvSpPr>
          <p:nvPr/>
        </p:nvSpPr>
        <p:spPr bwMode="auto">
          <a:xfrm>
            <a:off x="6945313" y="630238"/>
            <a:ext cx="1228725" cy="184150"/>
          </a:xfrm>
          <a:prstGeom prst="rect">
            <a:avLst/>
          </a:prstGeom>
          <a:noFill/>
          <a:ln w="9525">
            <a:noFill/>
            <a:miter lim="800000"/>
            <a:headEnd/>
            <a:tailEnd/>
          </a:ln>
        </p:spPr>
        <p:txBody>
          <a:bodyPr wrap="none">
            <a:spAutoFit/>
          </a:bodyPr>
          <a:lstStyle/>
          <a:p>
            <a:r>
              <a:rPr lang="en-US" sz="600">
                <a:solidFill>
                  <a:srgbClr val="000000"/>
                </a:solidFill>
                <a:latin typeface="Calibri" pitchFamily="34" charset="0"/>
                <a:cs typeface="Arial" charset="0"/>
              </a:rPr>
              <a:t>Copyright 2012 S</a:t>
            </a:r>
            <a:r>
              <a:rPr lang="en-US" sz="600" baseline="30000">
                <a:solidFill>
                  <a:srgbClr val="000000"/>
                </a:solidFill>
                <a:latin typeface="Calibri" pitchFamily="34" charset="0"/>
                <a:cs typeface="Arial" charset="0"/>
              </a:rPr>
              <a:t>2</a:t>
            </a:r>
            <a:r>
              <a:rPr lang="en-US" sz="600">
                <a:solidFill>
                  <a:srgbClr val="000000"/>
                </a:solidFill>
                <a:latin typeface="Calibri" pitchFamily="34" charset="0"/>
                <a:cs typeface="Arial" charset="0"/>
              </a:rPr>
              <a:t>TEM Centers SC</a:t>
            </a:r>
          </a:p>
        </p:txBody>
      </p:sp>
      <p:pic>
        <p:nvPicPr>
          <p:cNvPr id="32771" name="Picture 9"/>
          <p:cNvPicPr>
            <a:picLocks noChangeAspect="1"/>
          </p:cNvPicPr>
          <p:nvPr/>
        </p:nvPicPr>
        <p:blipFill>
          <a:blip r:embed="rId3" cstate="print"/>
          <a:srcRect/>
          <a:stretch>
            <a:fillRect/>
          </a:stretch>
        </p:blipFill>
        <p:spPr bwMode="auto">
          <a:xfrm>
            <a:off x="6416675" y="6245225"/>
            <a:ext cx="1785938" cy="509588"/>
          </a:xfrm>
          <a:prstGeom prst="rect">
            <a:avLst/>
          </a:prstGeom>
          <a:noFill/>
          <a:ln w="9525">
            <a:noFill/>
            <a:miter lim="800000"/>
            <a:headEnd/>
            <a:tailEnd/>
          </a:ln>
        </p:spPr>
      </p:pic>
      <p:pic>
        <p:nvPicPr>
          <p:cNvPr id="32772" name="Picture 29" descr="S2TEM_color4_18_11.gif"/>
          <p:cNvPicPr>
            <a:picLocks noChangeAspect="1"/>
          </p:cNvPicPr>
          <p:nvPr/>
        </p:nvPicPr>
        <p:blipFill>
          <a:blip r:embed="rId4" cstate="print"/>
          <a:srcRect/>
          <a:stretch>
            <a:fillRect/>
          </a:stretch>
        </p:blipFill>
        <p:spPr bwMode="auto">
          <a:xfrm>
            <a:off x="611188" y="100013"/>
            <a:ext cx="2716212" cy="762000"/>
          </a:xfrm>
          <a:prstGeom prst="rect">
            <a:avLst/>
          </a:prstGeom>
          <a:noFill/>
          <a:ln w="9525">
            <a:noFill/>
            <a:miter lim="800000"/>
            <a:headEnd/>
            <a:tailEnd/>
          </a:ln>
        </p:spPr>
      </p:pic>
      <p:cxnSp>
        <p:nvCxnSpPr>
          <p:cNvPr id="74" name="Straight Connector 73"/>
          <p:cNvCxnSpPr>
            <a:cxnSpLocks noChangeShapeType="1"/>
          </p:cNvCxnSpPr>
          <p:nvPr/>
        </p:nvCxnSpPr>
        <p:spPr bwMode="auto">
          <a:xfrm flipV="1">
            <a:off x="1252538" y="622300"/>
            <a:ext cx="7059612" cy="7938"/>
          </a:xfrm>
          <a:prstGeom prst="line">
            <a:avLst/>
          </a:prstGeom>
          <a:noFill/>
          <a:ln w="34925">
            <a:solidFill>
              <a:srgbClr val="E5212B"/>
            </a:solidFill>
            <a:round/>
            <a:headEnd/>
            <a:tailEnd/>
          </a:ln>
          <a:effectLst>
            <a:outerShdw blurRad="63500" dist="20000" dir="5400000" rotWithShape="0">
              <a:srgbClr val="000000">
                <a:alpha val="37999"/>
              </a:srgbClr>
            </a:outerShdw>
          </a:effectLst>
        </p:spPr>
      </p:cxnSp>
      <p:cxnSp>
        <p:nvCxnSpPr>
          <p:cNvPr id="80" name="Straight Connector 79"/>
          <p:cNvCxnSpPr>
            <a:cxnSpLocks noChangeShapeType="1"/>
          </p:cNvCxnSpPr>
          <p:nvPr/>
        </p:nvCxnSpPr>
        <p:spPr bwMode="auto">
          <a:xfrm>
            <a:off x="611188" y="6148388"/>
            <a:ext cx="7700962" cy="7937"/>
          </a:xfrm>
          <a:prstGeom prst="line">
            <a:avLst/>
          </a:prstGeom>
          <a:noFill/>
          <a:ln w="34925">
            <a:solidFill>
              <a:srgbClr val="E5212B"/>
            </a:solidFill>
            <a:round/>
            <a:headEnd/>
            <a:tailEnd/>
          </a:ln>
          <a:effectLst>
            <a:outerShdw blurRad="63500" dist="20000" dir="5400000" rotWithShape="0">
              <a:srgbClr val="000000">
                <a:alpha val="37999"/>
              </a:srgbClr>
            </a:outerShdw>
          </a:effectLst>
        </p:spPr>
      </p:cxnSp>
      <p:sp>
        <p:nvSpPr>
          <p:cNvPr id="32775" name="Title 9"/>
          <p:cNvSpPr>
            <a:spLocks noGrp="1"/>
          </p:cNvSpPr>
          <p:nvPr>
            <p:ph type="ctrTitle"/>
          </p:nvPr>
        </p:nvSpPr>
        <p:spPr/>
        <p:txBody>
          <a:bodyPr/>
          <a:lstStyle/>
          <a:p>
            <a:r>
              <a:rPr lang="en-US" b="1" dirty="0" smtClean="0"/>
              <a:t>Vocabulary Strategies for the STEM Classroom</a:t>
            </a:r>
          </a:p>
        </p:txBody>
      </p:sp>
      <p:sp>
        <p:nvSpPr>
          <p:cNvPr id="11" name="Subtitle 10"/>
          <p:cNvSpPr>
            <a:spLocks noGrp="1"/>
          </p:cNvSpPr>
          <p:nvPr>
            <p:ph type="subTitle" idx="1"/>
          </p:nvPr>
        </p:nvSpPr>
        <p:spPr>
          <a:xfrm>
            <a:off x="1371600" y="4267200"/>
            <a:ext cx="6400800" cy="1752600"/>
          </a:xfrm>
        </p:spPr>
        <p:txBody>
          <a:bodyPr/>
          <a:lstStyle/>
          <a:p>
            <a:pPr>
              <a:buFont typeface="Arial" pitchFamily="34" charset="0"/>
              <a:buNone/>
              <a:defRPr/>
            </a:pPr>
            <a:r>
              <a:rPr lang="en-US" sz="2800" dirty="0" smtClean="0"/>
              <a:t>South Carolina Middle School Association</a:t>
            </a:r>
          </a:p>
          <a:p>
            <a:pPr>
              <a:buFont typeface="Arial" pitchFamily="34" charset="0"/>
              <a:buNone/>
              <a:defRPr/>
            </a:pPr>
            <a:r>
              <a:rPr lang="en-US" sz="2800" dirty="0" smtClean="0"/>
              <a:t>March 2, 2013</a:t>
            </a:r>
            <a:endParaRPr lang="en-US" sz="2800" dirty="0"/>
          </a:p>
        </p:txBody>
      </p:sp>
      <p:sp>
        <p:nvSpPr>
          <p:cNvPr id="9"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7200" dirty="0" smtClean="0">
                <a:hlinkClick r:id="rId2"/>
              </a:rPr>
              <a:t>View Video</a:t>
            </a:r>
            <a:endParaRPr lang="en-US" sz="7200" dirty="0"/>
          </a:p>
        </p:txBody>
      </p:sp>
      <p:sp>
        <p:nvSpPr>
          <p:cNvPr id="5"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Frayer</a:t>
            </a:r>
            <a:r>
              <a:rPr lang="en-US" dirty="0" smtClean="0"/>
              <a:t> Student Work</a:t>
            </a:r>
            <a:endParaRPr lang="en-US" dirty="0"/>
          </a:p>
        </p:txBody>
      </p:sp>
      <p:pic>
        <p:nvPicPr>
          <p:cNvPr id="9" name="Content Placeholder 8" descr="IMG_0076.JPG"/>
          <p:cNvPicPr>
            <a:picLocks noGrp="1" noChangeAspect="1"/>
          </p:cNvPicPr>
          <p:nvPr>
            <p:ph sz="half" idx="1"/>
          </p:nvPr>
        </p:nvPicPr>
        <p:blipFill>
          <a:blip r:embed="rId3" cstate="print"/>
          <a:stretch>
            <a:fillRect/>
          </a:stretch>
        </p:blipFill>
        <p:spPr>
          <a:xfrm>
            <a:off x="0" y="0"/>
            <a:ext cx="9144000" cy="6908801"/>
          </a:xfrm>
        </p:spPr>
      </p:pic>
      <p:sp>
        <p:nvSpPr>
          <p:cNvPr id="4" name="Rectangle 3"/>
          <p:cNvSpPr/>
          <p:nvPr/>
        </p:nvSpPr>
        <p:spPr>
          <a:xfrm>
            <a:off x="304800" y="6019800"/>
            <a:ext cx="25971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err="1" smtClean="0"/>
              <a:t>Frayer</a:t>
            </a:r>
            <a:r>
              <a:rPr lang="en-US" sz="3200" dirty="0" smtClean="0"/>
              <a:t> Model</a:t>
            </a:r>
            <a:endParaRPr lang="en-US" sz="3200" dirty="0"/>
          </a:p>
        </p:txBody>
      </p:sp>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9" descr="IMG_0068.JPG"/>
          <p:cNvPicPr>
            <a:picLocks noGrp="1" noChangeAspect="1"/>
          </p:cNvPicPr>
          <p:nvPr>
            <p:ph sz="half" idx="1"/>
          </p:nvPr>
        </p:nvPicPr>
        <p:blipFill>
          <a:blip r:embed="rId2" cstate="print"/>
          <a:stretch>
            <a:fillRect/>
          </a:stretch>
        </p:blipFill>
        <p:spPr>
          <a:xfrm>
            <a:off x="0" y="0"/>
            <a:ext cx="9144000" cy="6858000"/>
          </a:xfrm>
        </p:spPr>
      </p:pic>
      <p:sp>
        <p:nvSpPr>
          <p:cNvPr id="6" name="Rectangle 5"/>
          <p:cNvSpPr/>
          <p:nvPr/>
        </p:nvSpPr>
        <p:spPr>
          <a:xfrm>
            <a:off x="533400" y="5791200"/>
            <a:ext cx="25971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err="1" smtClean="0"/>
              <a:t>Frayer</a:t>
            </a:r>
            <a:r>
              <a:rPr lang="en-US" sz="3200" dirty="0" smtClean="0"/>
              <a:t> Model</a:t>
            </a:r>
            <a:endParaRPr lang="en-US" sz="3200" dirty="0"/>
          </a:p>
        </p:txBody>
      </p:sp>
      <p:sp>
        <p:nvSpPr>
          <p:cNvPr id="7" name="TextBox 6"/>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7" descr="IMG_0091.JPG"/>
          <p:cNvPicPr>
            <a:picLocks noGrp="1" noChangeAspect="1"/>
          </p:cNvPicPr>
          <p:nvPr>
            <p:ph sz="half" idx="1"/>
          </p:nvPr>
        </p:nvPicPr>
        <p:blipFill>
          <a:blip r:embed="rId2" cstate="print"/>
          <a:stretch>
            <a:fillRect/>
          </a:stretch>
        </p:blipFill>
        <p:spPr>
          <a:xfrm>
            <a:off x="0" y="0"/>
            <a:ext cx="9144000" cy="6858000"/>
          </a:xfrm>
        </p:spPr>
      </p:pic>
      <p:sp>
        <p:nvSpPr>
          <p:cNvPr id="6" name="Rectangle 5"/>
          <p:cNvSpPr/>
          <p:nvPr/>
        </p:nvSpPr>
        <p:spPr>
          <a:xfrm>
            <a:off x="457200" y="5715000"/>
            <a:ext cx="25971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err="1" smtClean="0"/>
              <a:t>Frayer</a:t>
            </a:r>
            <a:r>
              <a:rPr lang="en-US" sz="3200" dirty="0" smtClean="0"/>
              <a:t> Model</a:t>
            </a:r>
            <a:endParaRPr lang="en-US" sz="3200" dirty="0"/>
          </a:p>
        </p:txBody>
      </p:sp>
      <p:sp>
        <p:nvSpPr>
          <p:cNvPr id="7" name="TextBox 6"/>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Student Work </a:t>
            </a:r>
            <a:endParaRPr lang="en-US" dirty="0"/>
          </a:p>
        </p:txBody>
      </p:sp>
      <p:pic>
        <p:nvPicPr>
          <p:cNvPr id="7" name="Content Placeholder 6" descr="IMG_0092.JPG"/>
          <p:cNvPicPr>
            <a:picLocks noGrp="1" noChangeAspect="1"/>
          </p:cNvPicPr>
          <p:nvPr>
            <p:ph sz="half" idx="2"/>
          </p:nvPr>
        </p:nvPicPr>
        <p:blipFill>
          <a:blip r:embed="rId3" cstate="print"/>
          <a:stretch>
            <a:fillRect/>
          </a:stretch>
        </p:blipFill>
        <p:spPr>
          <a:xfrm>
            <a:off x="0" y="0"/>
            <a:ext cx="9144000" cy="6858000"/>
          </a:xfrm>
        </p:spPr>
      </p:pic>
      <p:sp>
        <p:nvSpPr>
          <p:cNvPr id="4" name="Rectangle 3"/>
          <p:cNvSpPr/>
          <p:nvPr/>
        </p:nvSpPr>
        <p:spPr>
          <a:xfrm>
            <a:off x="381000" y="5943600"/>
            <a:ext cx="25971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err="1" smtClean="0"/>
              <a:t>Frayer</a:t>
            </a:r>
            <a:r>
              <a:rPr lang="en-US" sz="3200" dirty="0" smtClean="0"/>
              <a:t> Model</a:t>
            </a:r>
            <a:endParaRPr lang="en-US" sz="3200" dirty="0"/>
          </a:p>
        </p:txBody>
      </p:sp>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sp>
        <p:nvSpPr>
          <p:cNvPr id="6" name="Oval 5"/>
          <p:cNvSpPr/>
          <p:nvPr/>
        </p:nvSpPr>
        <p:spPr>
          <a:xfrm>
            <a:off x="685800" y="15240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57400" y="51816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34290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52578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15240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35814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16002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8200" y="35052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hape 18"/>
          <p:cNvCxnSpPr>
            <a:stCxn id="6" idx="6"/>
            <a:endCxn id="8" idx="1"/>
          </p:cNvCxnSpPr>
          <p:nvPr/>
        </p:nvCxnSpPr>
        <p:spPr>
          <a:xfrm>
            <a:off x="2057400" y="1943100"/>
            <a:ext cx="1953466" cy="160865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6" idx="4"/>
            <a:endCxn id="7" idx="7"/>
          </p:cNvCxnSpPr>
          <p:nvPr/>
        </p:nvCxnSpPr>
        <p:spPr>
          <a:xfrm rot="16200000" flipH="1">
            <a:off x="828792" y="2905008"/>
            <a:ext cx="2942151" cy="185653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0" idx="4"/>
            <a:endCxn id="8" idx="6"/>
          </p:cNvCxnSpPr>
          <p:nvPr/>
        </p:nvCxnSpPr>
        <p:spPr>
          <a:xfrm rot="16200000" flipH="1">
            <a:off x="4133850" y="2800350"/>
            <a:ext cx="1485900" cy="609600"/>
          </a:xfrm>
          <a:prstGeom prst="curvedConnector4">
            <a:avLst>
              <a:gd name="adj1" fmla="val 35897"/>
              <a:gd name="adj2" fmla="val 1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9" idx="7"/>
            <a:endCxn id="11" idx="4"/>
          </p:cNvCxnSpPr>
          <p:nvPr/>
        </p:nvCxnSpPr>
        <p:spPr>
          <a:xfrm rot="5400000" flipH="1" flipV="1">
            <a:off x="6429492" y="4571043"/>
            <a:ext cx="960951" cy="6580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2" idx="2"/>
            <a:endCxn id="10" idx="6"/>
          </p:cNvCxnSpPr>
          <p:nvPr/>
        </p:nvCxnSpPr>
        <p:spPr>
          <a:xfrm rot="10800000">
            <a:off x="5257800" y="1943100"/>
            <a:ext cx="1600200"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hape 34"/>
          <p:cNvCxnSpPr>
            <a:stCxn id="12" idx="3"/>
          </p:cNvCxnSpPr>
          <p:nvPr/>
        </p:nvCxnSpPr>
        <p:spPr>
          <a:xfrm rot="5400000">
            <a:off x="3315658" y="1590791"/>
            <a:ext cx="3018351" cy="446806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14600" y="1828800"/>
            <a:ext cx="457200" cy="381000"/>
          </a:xfrm>
          <a:prstGeom prst="rect">
            <a:avLst/>
          </a:prstGeom>
          <a:noFill/>
        </p:spPr>
        <p:txBody>
          <a:bodyPr wrap="square" rtlCol="0">
            <a:spAutoFit/>
          </a:bodyPr>
          <a:lstStyle/>
          <a:p>
            <a:r>
              <a:rPr lang="en-US" dirty="0" smtClean="0"/>
              <a:t>1</a:t>
            </a:r>
            <a:endParaRPr lang="en-US" dirty="0"/>
          </a:p>
        </p:txBody>
      </p:sp>
      <p:sp>
        <p:nvSpPr>
          <p:cNvPr id="37" name="TextBox 36"/>
          <p:cNvSpPr txBox="1"/>
          <p:nvPr/>
        </p:nvSpPr>
        <p:spPr>
          <a:xfrm>
            <a:off x="5791200" y="1600200"/>
            <a:ext cx="457200" cy="381000"/>
          </a:xfrm>
          <a:prstGeom prst="rect">
            <a:avLst/>
          </a:prstGeom>
          <a:noFill/>
        </p:spPr>
        <p:txBody>
          <a:bodyPr wrap="square" rtlCol="0">
            <a:spAutoFit/>
          </a:bodyPr>
          <a:lstStyle/>
          <a:p>
            <a:r>
              <a:rPr lang="en-US" dirty="0" smtClean="0"/>
              <a:t>2</a:t>
            </a:r>
            <a:endParaRPr lang="en-US" dirty="0"/>
          </a:p>
        </p:txBody>
      </p:sp>
      <p:sp>
        <p:nvSpPr>
          <p:cNvPr id="38" name="TextBox 37"/>
          <p:cNvSpPr txBox="1"/>
          <p:nvPr/>
        </p:nvSpPr>
        <p:spPr>
          <a:xfrm>
            <a:off x="5105400" y="2590800"/>
            <a:ext cx="457200" cy="381000"/>
          </a:xfrm>
          <a:prstGeom prst="rect">
            <a:avLst/>
          </a:prstGeom>
          <a:noFill/>
        </p:spPr>
        <p:txBody>
          <a:bodyPr wrap="square" rtlCol="0">
            <a:spAutoFit/>
          </a:bodyPr>
          <a:lstStyle/>
          <a:p>
            <a:r>
              <a:rPr lang="en-US" dirty="0" smtClean="0"/>
              <a:t>3</a:t>
            </a:r>
            <a:endParaRPr lang="en-US" dirty="0"/>
          </a:p>
        </p:txBody>
      </p:sp>
      <p:sp>
        <p:nvSpPr>
          <p:cNvPr id="39" name="TextBox 38"/>
          <p:cNvSpPr txBox="1"/>
          <p:nvPr/>
        </p:nvSpPr>
        <p:spPr>
          <a:xfrm>
            <a:off x="7010400" y="4876800"/>
            <a:ext cx="457200" cy="381000"/>
          </a:xfrm>
          <a:prstGeom prst="rect">
            <a:avLst/>
          </a:prstGeom>
          <a:noFill/>
        </p:spPr>
        <p:txBody>
          <a:bodyPr wrap="square" rtlCol="0">
            <a:spAutoFit/>
          </a:bodyPr>
          <a:lstStyle/>
          <a:p>
            <a:r>
              <a:rPr lang="en-US" dirty="0" smtClean="0"/>
              <a:t>4</a:t>
            </a:r>
            <a:endParaRPr lang="en-US" dirty="0"/>
          </a:p>
        </p:txBody>
      </p:sp>
      <p:sp>
        <p:nvSpPr>
          <p:cNvPr id="40" name="TextBox 39"/>
          <p:cNvSpPr txBox="1"/>
          <p:nvPr/>
        </p:nvSpPr>
        <p:spPr>
          <a:xfrm>
            <a:off x="4953000" y="4724400"/>
            <a:ext cx="457200" cy="381000"/>
          </a:xfrm>
          <a:prstGeom prst="rect">
            <a:avLst/>
          </a:prstGeom>
          <a:noFill/>
        </p:spPr>
        <p:txBody>
          <a:bodyPr wrap="square" rtlCol="0">
            <a:spAutoFit/>
          </a:bodyPr>
          <a:lstStyle/>
          <a:p>
            <a:r>
              <a:rPr lang="en-US" dirty="0" smtClean="0"/>
              <a:t>5</a:t>
            </a:r>
            <a:endParaRPr lang="en-US" dirty="0"/>
          </a:p>
        </p:txBody>
      </p:sp>
      <p:sp>
        <p:nvSpPr>
          <p:cNvPr id="41" name="TextBox 40"/>
          <p:cNvSpPr txBox="1"/>
          <p:nvPr/>
        </p:nvSpPr>
        <p:spPr>
          <a:xfrm>
            <a:off x="2743200" y="3886200"/>
            <a:ext cx="457200" cy="381000"/>
          </a:xfrm>
          <a:prstGeom prst="rect">
            <a:avLst/>
          </a:prstGeom>
          <a:noFill/>
        </p:spPr>
        <p:txBody>
          <a:bodyPr wrap="square" rtlCol="0">
            <a:spAutoFit/>
          </a:bodyPr>
          <a:lstStyle/>
          <a:p>
            <a:r>
              <a:rPr lang="en-US" dirty="0" smtClean="0"/>
              <a:t>6</a:t>
            </a:r>
            <a:endParaRPr lang="en-US" dirty="0"/>
          </a:p>
        </p:txBody>
      </p:sp>
      <p:cxnSp>
        <p:nvCxnSpPr>
          <p:cNvPr id="43" name="Curved Connector 42"/>
          <p:cNvCxnSpPr>
            <a:stCxn id="9" idx="1"/>
            <a:endCxn id="8" idx="5"/>
          </p:cNvCxnSpPr>
          <p:nvPr/>
        </p:nvCxnSpPr>
        <p:spPr>
          <a:xfrm rot="16200000" flipV="1">
            <a:off x="4677849" y="4447334"/>
            <a:ext cx="1236102" cy="6303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24600" y="2895600"/>
            <a:ext cx="457200" cy="381000"/>
          </a:xfrm>
          <a:prstGeom prst="rect">
            <a:avLst/>
          </a:prstGeom>
          <a:noFill/>
        </p:spPr>
        <p:txBody>
          <a:bodyPr wrap="square" rtlCol="0">
            <a:spAutoFit/>
          </a:bodyPr>
          <a:lstStyle/>
          <a:p>
            <a:r>
              <a:rPr lang="en-US" dirty="0" smtClean="0"/>
              <a:t>7</a:t>
            </a:r>
            <a:endParaRPr lang="en-US" dirty="0"/>
          </a:p>
        </p:txBody>
      </p:sp>
      <p:sp>
        <p:nvSpPr>
          <p:cNvPr id="25" name="TextBox 2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000" dirty="0" smtClean="0">
                <a:hlinkClick r:id="rId2"/>
              </a:rPr>
              <a:t>View Video</a:t>
            </a:r>
            <a:endParaRPr lang="en-US"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20.JPG"/>
          <p:cNvPicPr>
            <a:picLocks noChangeAspect="1"/>
          </p:cNvPicPr>
          <p:nvPr/>
        </p:nvPicPr>
        <p:blipFill>
          <a:blip r:embed="rId2" cstate="print"/>
          <a:stretch>
            <a:fillRect/>
          </a:stretch>
        </p:blipFill>
        <p:spPr>
          <a:xfrm>
            <a:off x="0" y="0"/>
            <a:ext cx="9144000" cy="6829778"/>
          </a:xfrm>
          <a:prstGeom prst="rect">
            <a:avLst/>
          </a:prstGeom>
        </p:spPr>
      </p:pic>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9.JPG"/>
          <p:cNvPicPr>
            <a:picLocks noChangeAspect="1"/>
          </p:cNvPicPr>
          <p:nvPr/>
        </p:nvPicPr>
        <p:blipFill>
          <a:blip r:embed="rId3" cstate="print"/>
          <a:stretch>
            <a:fillRect/>
          </a:stretch>
        </p:blipFill>
        <p:spPr>
          <a:xfrm>
            <a:off x="0" y="14111"/>
            <a:ext cx="9144000" cy="6829778"/>
          </a:xfrm>
          <a:prstGeom prst="rect">
            <a:avLst/>
          </a:prstGeom>
        </p:spPr>
      </p:pic>
      <p:sp>
        <p:nvSpPr>
          <p:cNvPr id="3" name="Rectangle 2"/>
          <p:cNvSpPr/>
          <p:nvPr/>
        </p:nvSpPr>
        <p:spPr>
          <a:xfrm>
            <a:off x="4773508" y="4953000"/>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4" name="TextBox 3"/>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0018.JPG"/>
          <p:cNvPicPr>
            <a:picLocks noGrp="1" noChangeAspect="1"/>
          </p:cNvPicPr>
          <p:nvPr>
            <p:ph idx="1"/>
          </p:nvPr>
        </p:nvPicPr>
        <p:blipFill>
          <a:blip r:embed="rId3" cstate="print"/>
          <a:stretch>
            <a:fillRect/>
          </a:stretch>
        </p:blipFill>
        <p:spPr>
          <a:xfrm>
            <a:off x="-37785" y="0"/>
            <a:ext cx="9181786" cy="6858000"/>
          </a:xfrm>
        </p:spPr>
      </p:pic>
      <p:sp>
        <p:nvSpPr>
          <p:cNvPr id="9" name="Rectangle 8"/>
          <p:cNvSpPr/>
          <p:nvPr/>
        </p:nvSpPr>
        <p:spPr>
          <a:xfrm>
            <a:off x="4773508" y="6096000"/>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4" name="TextBox 3"/>
          <p:cNvSpPr txBox="1">
            <a:spLocks noChangeArrowheads="1"/>
          </p:cNvSpPr>
          <p:nvPr/>
        </p:nvSpPr>
        <p:spPr bwMode="auto">
          <a:xfrm>
            <a:off x="457200" y="626527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6"/>
          <p:cNvSpPr txBox="1">
            <a:spLocks noChangeArrowheads="1"/>
          </p:cNvSpPr>
          <p:nvPr/>
        </p:nvSpPr>
        <p:spPr bwMode="auto">
          <a:xfrm>
            <a:off x="6945313" y="630238"/>
            <a:ext cx="1228725" cy="184150"/>
          </a:xfrm>
          <a:prstGeom prst="rect">
            <a:avLst/>
          </a:prstGeom>
          <a:noFill/>
          <a:ln w="9525">
            <a:noFill/>
            <a:miter lim="800000"/>
            <a:headEnd/>
            <a:tailEnd/>
          </a:ln>
        </p:spPr>
        <p:txBody>
          <a:bodyPr wrap="none">
            <a:spAutoFit/>
          </a:bodyPr>
          <a:lstStyle/>
          <a:p>
            <a:r>
              <a:rPr lang="en-US" sz="600">
                <a:solidFill>
                  <a:srgbClr val="000000"/>
                </a:solidFill>
                <a:latin typeface="Calibri" pitchFamily="34" charset="0"/>
                <a:cs typeface="Arial" charset="0"/>
              </a:rPr>
              <a:t>Copyright 2012 S</a:t>
            </a:r>
            <a:r>
              <a:rPr lang="en-US" sz="600" baseline="30000">
                <a:solidFill>
                  <a:srgbClr val="000000"/>
                </a:solidFill>
                <a:latin typeface="Calibri" pitchFamily="34" charset="0"/>
                <a:cs typeface="Arial" charset="0"/>
              </a:rPr>
              <a:t>2</a:t>
            </a:r>
            <a:r>
              <a:rPr lang="en-US" sz="600">
                <a:solidFill>
                  <a:srgbClr val="000000"/>
                </a:solidFill>
                <a:latin typeface="Calibri" pitchFamily="34" charset="0"/>
                <a:cs typeface="Arial" charset="0"/>
              </a:rPr>
              <a:t>TEM Centers SC</a:t>
            </a:r>
          </a:p>
        </p:txBody>
      </p:sp>
      <p:pic>
        <p:nvPicPr>
          <p:cNvPr id="33795" name="Picture 9"/>
          <p:cNvPicPr>
            <a:picLocks noChangeAspect="1"/>
          </p:cNvPicPr>
          <p:nvPr/>
        </p:nvPicPr>
        <p:blipFill>
          <a:blip r:embed="rId3" cstate="print"/>
          <a:srcRect/>
          <a:stretch>
            <a:fillRect/>
          </a:stretch>
        </p:blipFill>
        <p:spPr bwMode="auto">
          <a:xfrm>
            <a:off x="6416675" y="6245225"/>
            <a:ext cx="1785938" cy="509588"/>
          </a:xfrm>
          <a:prstGeom prst="rect">
            <a:avLst/>
          </a:prstGeom>
          <a:noFill/>
          <a:ln w="9525">
            <a:noFill/>
            <a:miter lim="800000"/>
            <a:headEnd/>
            <a:tailEnd/>
          </a:ln>
        </p:spPr>
      </p:pic>
      <p:pic>
        <p:nvPicPr>
          <p:cNvPr id="33796" name="Picture 29" descr="S2TEM_color4_18_11.gif"/>
          <p:cNvPicPr>
            <a:picLocks noChangeAspect="1"/>
          </p:cNvPicPr>
          <p:nvPr/>
        </p:nvPicPr>
        <p:blipFill>
          <a:blip r:embed="rId4" cstate="print"/>
          <a:srcRect/>
          <a:stretch>
            <a:fillRect/>
          </a:stretch>
        </p:blipFill>
        <p:spPr bwMode="auto">
          <a:xfrm>
            <a:off x="611188" y="100013"/>
            <a:ext cx="2716212" cy="762000"/>
          </a:xfrm>
          <a:prstGeom prst="rect">
            <a:avLst/>
          </a:prstGeom>
          <a:noFill/>
          <a:ln w="9525">
            <a:noFill/>
            <a:miter lim="800000"/>
            <a:headEnd/>
            <a:tailEnd/>
          </a:ln>
        </p:spPr>
      </p:pic>
      <p:cxnSp>
        <p:nvCxnSpPr>
          <p:cNvPr id="74" name="Straight Connector 73"/>
          <p:cNvCxnSpPr>
            <a:cxnSpLocks noChangeShapeType="1"/>
          </p:cNvCxnSpPr>
          <p:nvPr/>
        </p:nvCxnSpPr>
        <p:spPr bwMode="auto">
          <a:xfrm flipV="1">
            <a:off x="1252538" y="622300"/>
            <a:ext cx="7059612" cy="7938"/>
          </a:xfrm>
          <a:prstGeom prst="line">
            <a:avLst/>
          </a:prstGeom>
          <a:noFill/>
          <a:ln w="34925">
            <a:solidFill>
              <a:srgbClr val="E5212B"/>
            </a:solidFill>
            <a:round/>
            <a:headEnd/>
            <a:tailEnd/>
          </a:ln>
          <a:effectLst>
            <a:outerShdw blurRad="63500" dist="20000" dir="5400000" rotWithShape="0">
              <a:srgbClr val="000000">
                <a:alpha val="37999"/>
              </a:srgbClr>
            </a:outerShdw>
          </a:effectLst>
        </p:spPr>
      </p:cxnSp>
      <p:cxnSp>
        <p:nvCxnSpPr>
          <p:cNvPr id="80" name="Straight Connector 79"/>
          <p:cNvCxnSpPr>
            <a:cxnSpLocks noChangeShapeType="1"/>
          </p:cNvCxnSpPr>
          <p:nvPr/>
        </p:nvCxnSpPr>
        <p:spPr bwMode="auto">
          <a:xfrm>
            <a:off x="611188" y="6148388"/>
            <a:ext cx="7700962" cy="7937"/>
          </a:xfrm>
          <a:prstGeom prst="line">
            <a:avLst/>
          </a:prstGeom>
          <a:noFill/>
          <a:ln w="34925">
            <a:solidFill>
              <a:srgbClr val="E5212B"/>
            </a:solidFill>
            <a:round/>
            <a:headEnd/>
            <a:tailEnd/>
          </a:ln>
          <a:effectLst>
            <a:outerShdw blurRad="63500" dist="20000" dir="5400000" rotWithShape="0">
              <a:srgbClr val="000000">
                <a:alpha val="37999"/>
              </a:srgbClr>
            </a:outerShdw>
          </a:effectLst>
        </p:spPr>
      </p:cxnSp>
      <p:sp>
        <p:nvSpPr>
          <p:cNvPr id="33799" name="Title 9"/>
          <p:cNvSpPr>
            <a:spLocks noGrp="1"/>
          </p:cNvSpPr>
          <p:nvPr>
            <p:ph type="ctrTitle"/>
          </p:nvPr>
        </p:nvSpPr>
        <p:spPr/>
        <p:txBody>
          <a:bodyPr/>
          <a:lstStyle/>
          <a:p>
            <a:r>
              <a:rPr lang="en-US" b="1" smtClean="0"/>
              <a:t>Inquiring Minds:  </a:t>
            </a:r>
            <a:br>
              <a:rPr lang="en-US" b="1" smtClean="0"/>
            </a:br>
            <a:r>
              <a:rPr lang="en-US" b="1" smtClean="0"/>
              <a:t>Reading to Learn and Innovate in Mathematics and Science</a:t>
            </a:r>
            <a:endParaRPr lang="en-US" smtClean="0"/>
          </a:p>
        </p:txBody>
      </p:sp>
      <p:sp>
        <p:nvSpPr>
          <p:cNvPr id="11" name="Subtitle 10"/>
          <p:cNvSpPr>
            <a:spLocks noGrp="1"/>
          </p:cNvSpPr>
          <p:nvPr>
            <p:ph type="subTitle" idx="1"/>
          </p:nvPr>
        </p:nvSpPr>
        <p:spPr/>
        <p:txBody>
          <a:bodyPr/>
          <a:lstStyle/>
          <a:p>
            <a:pPr>
              <a:buFont typeface="Arial" pitchFamily="34" charset="0"/>
              <a:buNone/>
              <a:defRPr/>
            </a:pPr>
            <a:endParaRPr lang="en-US"/>
          </a:p>
        </p:txBody>
      </p:sp>
      <p:sp>
        <p:nvSpPr>
          <p:cNvPr id="10"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9.JPG"/>
          <p:cNvPicPr>
            <a:picLocks noChangeAspect="1"/>
          </p:cNvPicPr>
          <p:nvPr/>
        </p:nvPicPr>
        <p:blipFill>
          <a:blip r:embed="rId2" cstate="print"/>
          <a:stretch>
            <a:fillRect/>
          </a:stretch>
        </p:blipFill>
        <p:spPr>
          <a:xfrm>
            <a:off x="0" y="14111"/>
            <a:ext cx="9144000" cy="6829778"/>
          </a:xfrm>
          <a:prstGeom prst="rect">
            <a:avLst/>
          </a:prstGeom>
        </p:spPr>
      </p:pic>
      <p:sp>
        <p:nvSpPr>
          <p:cNvPr id="3" name="TextBox 2"/>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8" name="Content Placeholder 7" descr="2012-12-13_12-19-00_290.jpg"/>
          <p:cNvPicPr>
            <a:picLocks noGrp="1" noChangeAspect="1"/>
          </p:cNvPicPr>
          <p:nvPr>
            <p:ph idx="1"/>
          </p:nvPr>
        </p:nvPicPr>
        <p:blipFill>
          <a:blip r:embed="rId3" cstate="print"/>
          <a:stretch>
            <a:fillRect/>
          </a:stretch>
        </p:blipFill>
        <p:spPr>
          <a:xfrm>
            <a:off x="-23854" y="0"/>
            <a:ext cx="9144000" cy="6858000"/>
          </a:xfrm>
        </p:spPr>
      </p:pic>
      <p:sp>
        <p:nvSpPr>
          <p:cNvPr id="5" name="Footer Placeholder 4"/>
          <p:cNvSpPr>
            <a:spLocks noGrp="1"/>
          </p:cNvSpPr>
          <p:nvPr>
            <p:ph type="ftr" sz="quarter" idx="11"/>
          </p:nvPr>
        </p:nvSpPr>
        <p:spPr/>
        <p:txBody>
          <a:bodyPr/>
          <a:lstStyle/>
          <a:p>
            <a:pPr>
              <a:defRPr/>
            </a:pPr>
            <a:r>
              <a:rPr lang="en-US" smtClean="0"/>
              <a:t>www.s2temsc.org</a:t>
            </a:r>
            <a:endParaRPr lang="en-US"/>
          </a:p>
        </p:txBody>
      </p:sp>
      <p:sp>
        <p:nvSpPr>
          <p:cNvPr id="9" name="Rectangle 8"/>
          <p:cNvSpPr/>
          <p:nvPr/>
        </p:nvSpPr>
        <p:spPr>
          <a:xfrm>
            <a:off x="609600" y="6096000"/>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7" name="TextBox 6"/>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2012-12-13_12-20-18_862.jpg"/>
          <p:cNvPicPr>
            <a:picLocks noGrp="1" noChangeAspect="1"/>
          </p:cNvPicPr>
          <p:nvPr>
            <p:ph idx="1"/>
          </p:nvPr>
        </p:nvPicPr>
        <p:blipFill>
          <a:blip r:embed="rId3" cstate="print"/>
          <a:stretch>
            <a:fillRect/>
          </a:stretch>
        </p:blipFill>
        <p:spPr>
          <a:xfrm>
            <a:off x="0" y="14111"/>
            <a:ext cx="9144000" cy="6829777"/>
          </a:xfrm>
        </p:spPr>
      </p:pic>
      <p:sp>
        <p:nvSpPr>
          <p:cNvPr id="5" name="Footer Placeholder 4"/>
          <p:cNvSpPr>
            <a:spLocks noGrp="1"/>
          </p:cNvSpPr>
          <p:nvPr>
            <p:ph type="ftr" sz="quarter" idx="11"/>
          </p:nvPr>
        </p:nvSpPr>
        <p:spPr/>
        <p:txBody>
          <a:bodyPr/>
          <a:lstStyle/>
          <a:p>
            <a:pPr>
              <a:defRPr/>
            </a:pPr>
            <a:r>
              <a:rPr lang="en-US" smtClean="0"/>
              <a:t>www.s2temsc.org</a:t>
            </a:r>
            <a:endParaRPr lang="en-US"/>
          </a:p>
        </p:txBody>
      </p:sp>
      <p:sp>
        <p:nvSpPr>
          <p:cNvPr id="6" name="Rectangle 5"/>
          <p:cNvSpPr/>
          <p:nvPr/>
        </p:nvSpPr>
        <p:spPr>
          <a:xfrm>
            <a:off x="4773508" y="6273225"/>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7" name="TextBox 6"/>
          <p:cNvSpPr txBox="1">
            <a:spLocks noChangeArrowheads="1"/>
          </p:cNvSpPr>
          <p:nvPr/>
        </p:nvSpPr>
        <p:spPr bwMode="auto">
          <a:xfrm>
            <a:off x="825149" y="631538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www.s2temsc.org</a:t>
            </a:r>
            <a:endParaRPr lang="en-US"/>
          </a:p>
        </p:txBody>
      </p:sp>
      <p:pic>
        <p:nvPicPr>
          <p:cNvPr id="6" name="Picture 5" descr="IMG_0030.JPG"/>
          <p:cNvPicPr>
            <a:picLocks noChangeAspect="1"/>
          </p:cNvPicPr>
          <p:nvPr/>
        </p:nvPicPr>
        <p:blipFill>
          <a:blip r:embed="rId2" cstate="print"/>
          <a:stretch>
            <a:fillRect/>
          </a:stretch>
        </p:blipFill>
        <p:spPr>
          <a:xfrm>
            <a:off x="0" y="28222"/>
            <a:ext cx="9144000" cy="6829778"/>
          </a:xfrm>
          <a:prstGeom prst="rect">
            <a:avLst/>
          </a:prstGeom>
        </p:spPr>
      </p:pic>
      <p:sp>
        <p:nvSpPr>
          <p:cNvPr id="7" name="Rectangle 6"/>
          <p:cNvSpPr/>
          <p:nvPr/>
        </p:nvSpPr>
        <p:spPr>
          <a:xfrm>
            <a:off x="4773508" y="6273225"/>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8" name="TextBox 7"/>
          <p:cNvSpPr txBox="1">
            <a:spLocks noChangeArrowheads="1"/>
          </p:cNvSpPr>
          <p:nvPr/>
        </p:nvSpPr>
        <p:spPr bwMode="auto">
          <a:xfrm>
            <a:off x="944441" y="6150114"/>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pic>
        <p:nvPicPr>
          <p:cNvPr id="4" name="Picture 3" descr="IMG_0029.JPG"/>
          <p:cNvPicPr>
            <a:picLocks noChangeAspect="1"/>
          </p:cNvPicPr>
          <p:nvPr/>
        </p:nvPicPr>
        <p:blipFill>
          <a:blip r:embed="rId2" cstate="print"/>
          <a:stretch>
            <a:fillRect/>
          </a:stretch>
        </p:blipFill>
        <p:spPr>
          <a:xfrm>
            <a:off x="0" y="14111"/>
            <a:ext cx="9144000" cy="6829778"/>
          </a:xfrm>
          <a:prstGeom prst="rect">
            <a:avLst/>
          </a:prstGeom>
        </p:spPr>
      </p:pic>
      <p:sp>
        <p:nvSpPr>
          <p:cNvPr id="5" name="Rectangle 4"/>
          <p:cNvSpPr/>
          <p:nvPr/>
        </p:nvSpPr>
        <p:spPr>
          <a:xfrm>
            <a:off x="4648200" y="6096000"/>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pic>
        <p:nvPicPr>
          <p:cNvPr id="4" name="Picture 3" descr="IMG_0115.JPG"/>
          <p:cNvPicPr>
            <a:picLocks noChangeAspect="1"/>
          </p:cNvPicPr>
          <p:nvPr/>
        </p:nvPicPr>
        <p:blipFill>
          <a:blip r:embed="rId2" cstate="print"/>
          <a:stretch>
            <a:fillRect/>
          </a:stretch>
        </p:blipFill>
        <p:spPr>
          <a:xfrm rot="5400000">
            <a:off x="0" y="14111"/>
            <a:ext cx="9144000" cy="6829777"/>
          </a:xfrm>
          <a:prstGeom prst="rect">
            <a:avLst/>
          </a:prstGeom>
        </p:spPr>
      </p:pic>
      <p:sp>
        <p:nvSpPr>
          <p:cNvPr id="5" name="Rectangle 4"/>
          <p:cNvSpPr/>
          <p:nvPr/>
        </p:nvSpPr>
        <p:spPr>
          <a:xfrm>
            <a:off x="0" y="6019800"/>
            <a:ext cx="437049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buNone/>
            </a:pPr>
            <a:r>
              <a:rPr lang="en-US" sz="3200" dirty="0" smtClean="0"/>
              <a:t>Vocabulary Concept Map</a:t>
            </a:r>
            <a:endParaRPr lang="en-US" sz="3200" dirty="0"/>
          </a:p>
        </p:txBody>
      </p:sp>
      <p:sp>
        <p:nvSpPr>
          <p:cNvPr id="6" name="TextBox 5"/>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pic>
        <p:nvPicPr>
          <p:cNvPr id="4" name="Picture 3" descr="IMG_0040.JPG"/>
          <p:cNvPicPr>
            <a:picLocks noChangeAspect="1"/>
          </p:cNvPicPr>
          <p:nvPr/>
        </p:nvPicPr>
        <p:blipFill>
          <a:blip r:embed="rId2" cstate="print"/>
          <a:stretch>
            <a:fillRect/>
          </a:stretch>
        </p:blipFill>
        <p:spPr>
          <a:xfrm rot="5400000">
            <a:off x="0" y="14111"/>
            <a:ext cx="9144000" cy="6829778"/>
          </a:xfrm>
          <a:prstGeom prst="rect">
            <a:avLst/>
          </a:prstGeom>
        </p:spPr>
      </p:pic>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itter-follow-achiever.jpg"/>
          <p:cNvPicPr>
            <a:picLocks noChangeAspect="1"/>
          </p:cNvPicPr>
          <p:nvPr/>
        </p:nvPicPr>
        <p:blipFill>
          <a:blip r:embed="rId3" cstate="print"/>
          <a:stretch>
            <a:fillRect/>
          </a:stretch>
        </p:blipFill>
        <p:spPr>
          <a:xfrm>
            <a:off x="4214620" y="2971800"/>
            <a:ext cx="4929380" cy="3657600"/>
          </a:xfrm>
          <a:prstGeom prst="rect">
            <a:avLst/>
          </a:prstGeom>
        </p:spPr>
      </p:pic>
      <p:sp>
        <p:nvSpPr>
          <p:cNvPr id="6" name="Title 5"/>
          <p:cNvSpPr>
            <a:spLocks noGrp="1"/>
          </p:cNvSpPr>
          <p:nvPr>
            <p:ph type="title"/>
          </p:nvPr>
        </p:nvSpPr>
        <p:spPr/>
        <p:txBody>
          <a:bodyPr/>
          <a:lstStyle/>
          <a:p>
            <a:r>
              <a:rPr lang="en-US" dirty="0" smtClean="0"/>
              <a:t>What’s in a Tweet?</a:t>
            </a:r>
            <a:endParaRPr lang="en-US" dirty="0"/>
          </a:p>
        </p:txBody>
      </p:sp>
      <p:sp>
        <p:nvSpPr>
          <p:cNvPr id="7" name="Content Placeholder 6"/>
          <p:cNvSpPr>
            <a:spLocks noGrp="1"/>
          </p:cNvSpPr>
          <p:nvPr>
            <p:ph idx="1"/>
          </p:nvPr>
        </p:nvSpPr>
        <p:spPr/>
        <p:txBody>
          <a:bodyPr/>
          <a:lstStyle/>
          <a:p>
            <a:r>
              <a:rPr lang="en-US" dirty="0" smtClean="0"/>
              <a:t>Synthesize thinking in 140 Characters (includes punctuation and spaces)</a:t>
            </a:r>
          </a:p>
          <a:p>
            <a:r>
              <a:rPr lang="en-US" dirty="0" smtClean="0"/>
              <a:t>Reflective writing</a:t>
            </a:r>
          </a:p>
          <a:p>
            <a:r>
              <a:rPr lang="en-US" dirty="0" smtClean="0"/>
              <a:t>Answer to a focus question</a:t>
            </a:r>
          </a:p>
          <a:p>
            <a:r>
              <a:rPr lang="en-US" dirty="0" smtClean="0"/>
              <a:t>Writing definition/example</a:t>
            </a:r>
          </a:p>
          <a:p>
            <a:pPr>
              <a:buNone/>
            </a:pPr>
            <a:r>
              <a:rPr lang="en-US" dirty="0" smtClean="0"/>
              <a:t> of vocabulary terms</a:t>
            </a:r>
            <a:endParaRPr lang="en-US" dirty="0"/>
          </a:p>
        </p:txBody>
      </p:sp>
      <p:sp>
        <p:nvSpPr>
          <p:cNvPr id="5"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www.s2temsc.org</a:t>
            </a:r>
            <a:endParaRPr lang="en-US"/>
          </a:p>
        </p:txBody>
      </p:sp>
      <p:pic>
        <p:nvPicPr>
          <p:cNvPr id="6" name="Picture 5" descr="IMG_0132.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pic>
        <p:nvPicPr>
          <p:cNvPr id="4" name="Picture 3" descr="IMG_0128.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6"/>
          <p:cNvSpPr txBox="1">
            <a:spLocks noChangeArrowheads="1"/>
          </p:cNvSpPr>
          <p:nvPr/>
        </p:nvSpPr>
        <p:spPr bwMode="auto">
          <a:xfrm>
            <a:off x="6945313" y="630238"/>
            <a:ext cx="1228725" cy="184150"/>
          </a:xfrm>
          <a:prstGeom prst="rect">
            <a:avLst/>
          </a:prstGeom>
          <a:noFill/>
          <a:ln w="9525">
            <a:noFill/>
            <a:miter lim="800000"/>
            <a:headEnd/>
            <a:tailEnd/>
          </a:ln>
        </p:spPr>
        <p:txBody>
          <a:bodyPr wrap="none">
            <a:spAutoFit/>
          </a:bodyPr>
          <a:lstStyle/>
          <a:p>
            <a:r>
              <a:rPr lang="en-US" sz="600">
                <a:latin typeface="Calibri" pitchFamily="34" charset="0"/>
              </a:rPr>
              <a:t>Copyright 2012 S</a:t>
            </a:r>
            <a:r>
              <a:rPr lang="en-US" sz="600" baseline="30000">
                <a:latin typeface="Calibri" pitchFamily="34" charset="0"/>
              </a:rPr>
              <a:t>2</a:t>
            </a:r>
            <a:r>
              <a:rPr lang="en-US" sz="600">
                <a:latin typeface="Calibri" pitchFamily="34" charset="0"/>
              </a:rPr>
              <a:t>TEM Centers SC</a:t>
            </a:r>
          </a:p>
        </p:txBody>
      </p:sp>
      <p:pic>
        <p:nvPicPr>
          <p:cNvPr id="34819" name="Picture 9"/>
          <p:cNvPicPr>
            <a:picLocks noChangeAspect="1"/>
          </p:cNvPicPr>
          <p:nvPr/>
        </p:nvPicPr>
        <p:blipFill>
          <a:blip r:embed="rId3" cstate="print"/>
          <a:srcRect/>
          <a:stretch>
            <a:fillRect/>
          </a:stretch>
        </p:blipFill>
        <p:spPr bwMode="auto">
          <a:xfrm>
            <a:off x="6416675" y="6245225"/>
            <a:ext cx="1785938" cy="509588"/>
          </a:xfrm>
          <a:prstGeom prst="rect">
            <a:avLst/>
          </a:prstGeom>
          <a:noFill/>
          <a:ln w="9525">
            <a:noFill/>
            <a:miter lim="800000"/>
            <a:headEnd/>
            <a:tailEnd/>
          </a:ln>
        </p:spPr>
      </p:pic>
      <p:pic>
        <p:nvPicPr>
          <p:cNvPr id="34820" name="Picture 29" descr="S2TEM_color4_18_11.gif"/>
          <p:cNvPicPr>
            <a:picLocks noChangeAspect="1"/>
          </p:cNvPicPr>
          <p:nvPr/>
        </p:nvPicPr>
        <p:blipFill>
          <a:blip r:embed="rId4" cstate="print"/>
          <a:srcRect/>
          <a:stretch>
            <a:fillRect/>
          </a:stretch>
        </p:blipFill>
        <p:spPr bwMode="auto">
          <a:xfrm>
            <a:off x="611188" y="100013"/>
            <a:ext cx="2716212" cy="762000"/>
          </a:xfrm>
          <a:prstGeom prst="rect">
            <a:avLst/>
          </a:prstGeom>
          <a:noFill/>
          <a:ln w="9525">
            <a:noFill/>
            <a:miter lim="800000"/>
            <a:headEnd/>
            <a:tailEnd/>
          </a:ln>
        </p:spPr>
      </p:pic>
      <p:cxnSp>
        <p:nvCxnSpPr>
          <p:cNvPr id="74" name="Straight Connector 73"/>
          <p:cNvCxnSpPr/>
          <p:nvPr/>
        </p:nvCxnSpPr>
        <p:spPr>
          <a:xfrm flipV="1">
            <a:off x="1252538" y="622300"/>
            <a:ext cx="7059612" cy="7938"/>
          </a:xfrm>
          <a:prstGeom prst="line">
            <a:avLst/>
          </a:prstGeom>
          <a:ln w="34925" cap="flat" cmpd="sng" algn="ctr">
            <a:solidFill>
              <a:srgbClr val="E5212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611188" y="6148388"/>
            <a:ext cx="7700962" cy="7937"/>
          </a:xfrm>
          <a:prstGeom prst="line">
            <a:avLst/>
          </a:prstGeom>
          <a:ln w="34925" cap="flat" cmpd="sng" algn="ctr">
            <a:solidFill>
              <a:srgbClr val="E5212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823" name="Title 6"/>
          <p:cNvSpPr>
            <a:spLocks noGrp="1"/>
          </p:cNvSpPr>
          <p:nvPr>
            <p:ph type="title"/>
          </p:nvPr>
        </p:nvSpPr>
        <p:spPr>
          <a:xfrm>
            <a:off x="457200" y="990600"/>
            <a:ext cx="8229600" cy="1143000"/>
          </a:xfrm>
        </p:spPr>
        <p:txBody>
          <a:bodyPr/>
          <a:lstStyle/>
          <a:p>
            <a:pPr algn="l" eaLnBrk="1" hangingPunct="1"/>
            <a:r>
              <a:rPr lang="en-US" smtClean="0"/>
              <a:t>IQ-MS is:</a:t>
            </a:r>
          </a:p>
        </p:txBody>
      </p:sp>
      <p:sp>
        <p:nvSpPr>
          <p:cNvPr id="34824" name="Content Placeholder 7"/>
          <p:cNvSpPr>
            <a:spLocks noGrp="1"/>
          </p:cNvSpPr>
          <p:nvPr>
            <p:ph idx="1"/>
          </p:nvPr>
        </p:nvSpPr>
        <p:spPr>
          <a:xfrm>
            <a:off x="457200" y="2362200"/>
            <a:ext cx="8229600" cy="3763963"/>
          </a:xfrm>
        </p:spPr>
        <p:txBody>
          <a:bodyPr/>
          <a:lstStyle/>
          <a:p>
            <a:pPr eaLnBrk="1" hangingPunct="1"/>
            <a:r>
              <a:rPr lang="en-US" smtClean="0"/>
              <a:t>A three-year research project supported by a challenge grant from Boeing SC and various other funding partners.</a:t>
            </a:r>
          </a:p>
          <a:p>
            <a:pPr eaLnBrk="1" hangingPunct="1"/>
            <a:r>
              <a:rPr lang="en-US" smtClean="0"/>
              <a:t>Focus: Enhancing STEM instruction with disciplinary literacy strategies.</a:t>
            </a:r>
          </a:p>
        </p:txBody>
      </p:sp>
      <p:sp>
        <p:nvSpPr>
          <p:cNvPr id="10"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pic>
        <p:nvPicPr>
          <p:cNvPr id="4" name="Picture 3" descr="IMG_0127.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www.s2temsc.org</a:t>
            </a:r>
            <a:endParaRPr lang="en-US"/>
          </a:p>
        </p:txBody>
      </p:sp>
      <p:sp>
        <p:nvSpPr>
          <p:cNvPr id="2" name="Content Placeholder 1"/>
          <p:cNvSpPr>
            <a:spLocks noGrp="1"/>
          </p:cNvSpPr>
          <p:nvPr>
            <p:ph idx="1"/>
          </p:nvPr>
        </p:nvSpPr>
        <p:spPr/>
        <p:txBody>
          <a:bodyPr/>
          <a:lstStyle/>
          <a:p>
            <a:pPr marL="0" indent="0" algn="ctr">
              <a:buNone/>
            </a:pPr>
            <a:r>
              <a:rPr lang="en-US" sz="4800" dirty="0" smtClean="0">
                <a:hlinkClick r:id="rId2"/>
              </a:rPr>
              <a:t>View Video</a:t>
            </a:r>
            <a:endParaRPr lang="en-US" sz="4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Your Turn to TWEET!</a:t>
            </a:r>
            <a:endParaRPr lang="en-US" dirty="0"/>
          </a:p>
        </p:txBody>
      </p:sp>
      <p:sp>
        <p:nvSpPr>
          <p:cNvPr id="5" name="Content Placeholder 4"/>
          <p:cNvSpPr>
            <a:spLocks noGrp="1"/>
          </p:cNvSpPr>
          <p:nvPr>
            <p:ph idx="1"/>
          </p:nvPr>
        </p:nvSpPr>
        <p:spPr>
          <a:xfrm>
            <a:off x="457200" y="1676400"/>
            <a:ext cx="8229600" cy="4449763"/>
          </a:xfrm>
        </p:spPr>
        <p:txBody>
          <a:bodyPr/>
          <a:lstStyle/>
          <a:p>
            <a:pPr algn="ctr">
              <a:buNone/>
            </a:pPr>
            <a:r>
              <a:rPr lang="en-US" dirty="0" smtClean="0"/>
              <a:t>	In what ways will you implement some of these strategies in your classroom?</a:t>
            </a:r>
            <a:endParaRPr lang="en-US" dirty="0"/>
          </a:p>
        </p:txBody>
      </p:sp>
      <p:sp>
        <p:nvSpPr>
          <p:cNvPr id="3" name="Footer Placeholder 2"/>
          <p:cNvSpPr>
            <a:spLocks noGrp="1"/>
          </p:cNvSpPr>
          <p:nvPr>
            <p:ph type="ftr" sz="quarter" idx="11"/>
          </p:nvPr>
        </p:nvSpPr>
        <p:spPr/>
        <p:txBody>
          <a:bodyPr/>
          <a:lstStyle/>
          <a:p>
            <a:pPr>
              <a:defRPr/>
            </a:pPr>
            <a:r>
              <a:rPr lang="en-US" smtClean="0"/>
              <a:t>www.s2temsc.org</a:t>
            </a:r>
            <a:endParaRPr lang="en-US" dirty="0"/>
          </a:p>
        </p:txBody>
      </p:sp>
      <p:pic>
        <p:nvPicPr>
          <p:cNvPr id="6" name="Picture 5" descr="Twitter bird writing.jpg"/>
          <p:cNvPicPr>
            <a:picLocks noChangeAspect="1"/>
          </p:cNvPicPr>
          <p:nvPr/>
        </p:nvPicPr>
        <p:blipFill>
          <a:blip r:embed="rId3" cstate="print"/>
          <a:stretch>
            <a:fillRect/>
          </a:stretch>
        </p:blipFill>
        <p:spPr>
          <a:xfrm>
            <a:off x="3429000" y="3276600"/>
            <a:ext cx="2362200" cy="2362200"/>
          </a:xfrm>
          <a:prstGeom prst="rect">
            <a:avLst/>
          </a:prstGeom>
        </p:spPr>
      </p:pic>
      <p:sp>
        <p:nvSpPr>
          <p:cNvPr id="7" name="TextBox 6"/>
          <p:cNvSpPr txBox="1">
            <a:spLocks noChangeArrowheads="1"/>
          </p:cNvSpPr>
          <p:nvPr/>
        </p:nvSpPr>
        <p:spPr bwMode="auto">
          <a:xfrm>
            <a:off x="5715000" y="6065966"/>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685800"/>
            <a:ext cx="8229600" cy="4525963"/>
          </a:xfrm>
        </p:spPr>
        <p:txBody>
          <a:bodyPr>
            <a:normAutofit/>
          </a:bodyPr>
          <a:lstStyle/>
          <a:p>
            <a:pPr marL="0" indent="0" algn="just">
              <a:buNone/>
            </a:pPr>
            <a:r>
              <a:rPr lang="en-US" dirty="0" smtClean="0"/>
              <a:t>“A word is not a crystal, transparent and unchanged; it is the skin of a living thought and may vary greatly in color and content according to the circumstance and time in which it is used.”					</a:t>
            </a:r>
            <a:r>
              <a:rPr lang="en-US" sz="1800" dirty="0" smtClean="0"/>
              <a:t>Oliver Wendell Holmes, Jr.</a:t>
            </a:r>
            <a:endParaRPr lang="en-US" sz="1800" dirty="0"/>
          </a:p>
        </p:txBody>
      </p:sp>
      <p:sp>
        <p:nvSpPr>
          <p:cNvPr id="5" name="Footer Placeholder 4"/>
          <p:cNvSpPr>
            <a:spLocks noGrp="1"/>
          </p:cNvSpPr>
          <p:nvPr>
            <p:ph type="ftr" sz="quarter" idx="11"/>
          </p:nvPr>
        </p:nvSpPr>
        <p:spPr/>
        <p:txBody>
          <a:bodyPr/>
          <a:lstStyle/>
          <a:p>
            <a:r>
              <a:rPr lang="en-US" smtClean="0"/>
              <a:t>www.s2temsc.org</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3428999"/>
            <a:ext cx="5715000" cy="2847975"/>
          </a:xfrm>
          <a:prstGeom prst="rect">
            <a:avLst/>
          </a:prstGeom>
        </p:spPr>
      </p:pic>
    </p:spTree>
    <p:extLst>
      <p:ext uri="{BB962C8B-B14F-4D97-AF65-F5344CB8AC3E}">
        <p14:creationId xmlns:p14="http://schemas.microsoft.com/office/powerpoint/2010/main" val="1319751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9" name="Rectangle 3"/>
          <p:cNvSpPr>
            <a:spLocks noChangeArrowheads="1"/>
          </p:cNvSpPr>
          <p:nvPr/>
        </p:nvSpPr>
        <p:spPr bwMode="auto">
          <a:xfrm>
            <a:off x="1066800" y="0"/>
            <a:ext cx="1922463" cy="143351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8800" b="1" dirty="0">
                <a:solidFill>
                  <a:srgbClr val="3F6D19"/>
                </a:solidFill>
                <a:latin typeface="Arial" pitchFamily="-108" charset="0"/>
                <a:ea typeface="Times New Roman" pitchFamily="-108" charset="0"/>
                <a:cs typeface="Times New Roman" pitchFamily="-108" charset="0"/>
              </a:rPr>
              <a:t>FYI</a:t>
            </a:r>
          </a:p>
        </p:txBody>
      </p:sp>
      <p:sp>
        <p:nvSpPr>
          <p:cNvPr id="12291" name="Rectangle 2"/>
          <p:cNvSpPr>
            <a:spLocks noGrp="1" noChangeArrowheads="1"/>
          </p:cNvSpPr>
          <p:nvPr>
            <p:ph type="subTitle" idx="1"/>
          </p:nvPr>
        </p:nvSpPr>
        <p:spPr>
          <a:xfrm>
            <a:off x="1219200" y="1447800"/>
            <a:ext cx="7391400" cy="4648200"/>
          </a:xfrm>
          <a:solidFill>
            <a:schemeClr val="bg2">
              <a:alpha val="76077"/>
            </a:schemeClr>
          </a:solidFill>
          <a:ln>
            <a:solidFill>
              <a:srgbClr val="FF0000"/>
            </a:solidFill>
          </a:ln>
        </p:spPr>
        <p:txBody>
          <a:bodyPr rtlCol="0">
            <a:normAutofit/>
          </a:bodyPr>
          <a:lstStyle/>
          <a:p>
            <a:pPr marL="26988" eaLnBrk="1" fontAlgn="auto" hangingPunct="1">
              <a:lnSpc>
                <a:spcPct val="90000"/>
              </a:lnSpc>
              <a:spcAft>
                <a:spcPts val="0"/>
              </a:spcAft>
              <a:buFont typeface="Arial Unicode MS" pitchFamily="34" charset="-128"/>
              <a:buNone/>
              <a:defRPr/>
            </a:pPr>
            <a:endParaRPr lang="en-US" sz="1600" dirty="0" smtClean="0">
              <a:solidFill>
                <a:srgbClr val="253143"/>
              </a:solidFill>
              <a:latin typeface="Arial Narrow" pitchFamily="34" charset="0"/>
              <a:ea typeface="ＭＳ Ｐゴシック" pitchFamily="34" charset="-128"/>
            </a:endParaRPr>
          </a:p>
          <a:p>
            <a:pPr marL="26988" algn="just" eaLnBrk="1" fontAlgn="auto" hangingPunct="1">
              <a:lnSpc>
                <a:spcPct val="90000"/>
              </a:lnSpc>
              <a:spcAft>
                <a:spcPts val="0"/>
              </a:spcAft>
              <a:buFont typeface="Arial Unicode MS" pitchFamily="34" charset="-128"/>
              <a:buNone/>
              <a:defRPr/>
            </a:pPr>
            <a:r>
              <a:rPr lang="en-US" dirty="0" smtClean="0">
                <a:solidFill>
                  <a:schemeClr val="tx1">
                    <a:lumMod val="75000"/>
                    <a:lumOff val="25000"/>
                  </a:schemeClr>
                </a:solidFill>
                <a:latin typeface="Arial Narrow" pitchFamily="34" charset="0"/>
                <a:ea typeface="ＭＳ Ｐゴシック" pitchFamily="34" charset="-128"/>
              </a:rPr>
              <a:t>This presentation was created by the S</a:t>
            </a:r>
            <a:r>
              <a:rPr lang="en-US" baseline="30000" dirty="0" smtClean="0">
                <a:solidFill>
                  <a:schemeClr val="tx1">
                    <a:lumMod val="75000"/>
                    <a:lumOff val="25000"/>
                  </a:schemeClr>
                </a:solidFill>
                <a:latin typeface="Arial Narrow" pitchFamily="34" charset="0"/>
                <a:ea typeface="ＭＳ Ｐゴシック" pitchFamily="34" charset="-128"/>
              </a:rPr>
              <a:t>2</a:t>
            </a:r>
            <a:r>
              <a:rPr lang="en-US" dirty="0" smtClean="0">
                <a:solidFill>
                  <a:schemeClr val="tx1">
                    <a:lumMod val="75000"/>
                    <a:lumOff val="25000"/>
                  </a:schemeClr>
                </a:solidFill>
                <a:latin typeface="Arial Narrow" pitchFamily="34" charset="0"/>
                <a:ea typeface="ＭＳ Ｐゴシック" pitchFamily="34" charset="-128"/>
              </a:rPr>
              <a:t>TEM Centers SC. It may be used for your own personal reflection and information. It may not be copied or in any way replicated without written permission.</a:t>
            </a:r>
          </a:p>
          <a:p>
            <a:pPr marL="26988" algn="just" eaLnBrk="1" fontAlgn="auto" hangingPunct="1">
              <a:lnSpc>
                <a:spcPct val="90000"/>
              </a:lnSpc>
              <a:spcAft>
                <a:spcPts val="0"/>
              </a:spcAft>
              <a:buFont typeface="Arial Unicode MS" pitchFamily="34" charset="-128"/>
              <a:buNone/>
              <a:defRPr/>
            </a:pPr>
            <a:endParaRPr lang="en-US" sz="1200" dirty="0" smtClean="0">
              <a:solidFill>
                <a:schemeClr val="tx1">
                  <a:lumMod val="75000"/>
                  <a:lumOff val="25000"/>
                </a:schemeClr>
              </a:solidFill>
              <a:latin typeface="Arial Narrow" pitchFamily="34" charset="0"/>
              <a:ea typeface="ＭＳ Ｐゴシック" pitchFamily="34" charset="-128"/>
            </a:endParaRPr>
          </a:p>
          <a:p>
            <a:pPr marL="26988" algn="just" eaLnBrk="1" fontAlgn="auto" hangingPunct="1">
              <a:lnSpc>
                <a:spcPct val="90000"/>
              </a:lnSpc>
              <a:spcAft>
                <a:spcPts val="0"/>
              </a:spcAft>
              <a:buFont typeface="Arial Unicode MS" pitchFamily="34" charset="-128"/>
              <a:buNone/>
              <a:defRPr/>
            </a:pPr>
            <a:r>
              <a:rPr lang="en-US" sz="2800" dirty="0" smtClean="0">
                <a:solidFill>
                  <a:schemeClr val="tx1">
                    <a:lumMod val="75000"/>
                    <a:lumOff val="25000"/>
                  </a:schemeClr>
                </a:solidFill>
                <a:latin typeface="Arial Narrow" pitchFamily="34" charset="0"/>
                <a:ea typeface="ＭＳ Ｐゴシック" pitchFamily="34" charset="-128"/>
              </a:rPr>
              <a:t>Contact:  	</a:t>
            </a:r>
            <a:r>
              <a:rPr lang="en-US" sz="2800" dirty="0" smtClean="0">
                <a:solidFill>
                  <a:schemeClr val="tx1">
                    <a:lumMod val="75000"/>
                    <a:lumOff val="25000"/>
                  </a:schemeClr>
                </a:solidFill>
                <a:latin typeface="Arial Narrow" pitchFamily="34" charset="0"/>
                <a:ea typeface="ＭＳ Ｐゴシック" pitchFamily="34" charset="-128"/>
              </a:rPr>
              <a:t>solutions@s2temsc.org</a:t>
            </a:r>
            <a:endParaRPr lang="en-US" sz="2800" dirty="0" smtClean="0">
              <a:solidFill>
                <a:schemeClr val="tx2">
                  <a:lumMod val="75000"/>
                </a:schemeClr>
              </a:solidFill>
              <a:latin typeface="Arial Narrow" pitchFamily="34" charset="0"/>
              <a:ea typeface="ＭＳ Ｐゴシック" pitchFamily="34" charset="-128"/>
            </a:endParaRPr>
          </a:p>
          <a:p>
            <a:pPr marL="26988" algn="just" eaLnBrk="1" fontAlgn="auto" hangingPunct="1">
              <a:lnSpc>
                <a:spcPct val="90000"/>
              </a:lnSpc>
              <a:spcAft>
                <a:spcPts val="0"/>
              </a:spcAft>
              <a:buFont typeface="Arial" pitchFamily="34" charset="0"/>
              <a:buNone/>
              <a:defRPr/>
            </a:pPr>
            <a:r>
              <a:rPr lang="en-US" sz="2800" dirty="0" smtClean="0">
                <a:solidFill>
                  <a:srgbClr val="003F75"/>
                </a:solidFill>
                <a:latin typeface="Arial Narrow" pitchFamily="34" charset="0"/>
                <a:ea typeface="ＭＳ Ｐゴシック" pitchFamily="34" charset="-128"/>
              </a:rPr>
              <a:t>		www.s2temsc.org</a:t>
            </a:r>
          </a:p>
        </p:txBody>
      </p:sp>
      <p:sp>
        <p:nvSpPr>
          <p:cNvPr id="41988" name="Rectangle 5"/>
          <p:cNvSpPr>
            <a:spLocks noChangeArrowheads="1"/>
          </p:cNvSpPr>
          <p:nvPr/>
        </p:nvSpPr>
        <p:spPr bwMode="auto">
          <a:xfrm>
            <a:off x="990600" y="6553200"/>
            <a:ext cx="8153400" cy="304800"/>
          </a:xfrm>
          <a:prstGeom prst="rect">
            <a:avLst/>
          </a:prstGeom>
          <a:solidFill>
            <a:srgbClr val="BCBCBC"/>
          </a:solidFill>
          <a:ln w="9525">
            <a:solidFill>
              <a:schemeClr val="accent1"/>
            </a:solidFill>
            <a:miter lim="800000"/>
            <a:headEnd/>
            <a:tailEnd/>
          </a:ln>
        </p:spPr>
        <p:txBody>
          <a:bodyPr anchor="b"/>
          <a:lstStyle/>
          <a:p>
            <a:pPr algn="ctr"/>
            <a:endParaRPr lang="en-US" sz="1000">
              <a:solidFill>
                <a:srgbClr val="2C3F71"/>
              </a:solidFill>
              <a:latin typeface="Calibri" pitchFamily="34" charset="0"/>
            </a:endParaRPr>
          </a:p>
        </p:txBody>
      </p:sp>
      <p:sp>
        <p:nvSpPr>
          <p:cNvPr id="41989" name="TextBox 4"/>
          <p:cNvSpPr txBox="1">
            <a:spLocks noChangeArrowheads="1"/>
          </p:cNvSpPr>
          <p:nvPr/>
        </p:nvSpPr>
        <p:spPr bwMode="auto">
          <a:xfrm>
            <a:off x="6696075" y="6611938"/>
            <a:ext cx="1936750" cy="246062"/>
          </a:xfrm>
          <a:prstGeom prst="rect">
            <a:avLst/>
          </a:prstGeom>
          <a:noFill/>
          <a:ln w="9525">
            <a:noFill/>
            <a:miter lim="800000"/>
            <a:headEnd/>
            <a:tailEnd/>
          </a:ln>
        </p:spPr>
        <p:txBody>
          <a:bodyPr wrap="none">
            <a:spAutoFit/>
          </a:bodyPr>
          <a:lstStyle/>
          <a:p>
            <a:r>
              <a:rPr lang="en-US" sz="1000">
                <a:latin typeface="Calibri" pitchFamily="34" charset="0"/>
              </a:rPr>
              <a:t>Copyright 2013 S²TEM Centers SC</a:t>
            </a:r>
          </a:p>
        </p:txBody>
      </p:sp>
      <p:pic>
        <p:nvPicPr>
          <p:cNvPr id="41990" name="Picture 9"/>
          <p:cNvPicPr>
            <a:picLocks noChangeAspect="1"/>
          </p:cNvPicPr>
          <p:nvPr/>
        </p:nvPicPr>
        <p:blipFill>
          <a:blip r:embed="rId3" cstate="print"/>
          <a:srcRect/>
          <a:stretch>
            <a:fillRect/>
          </a:stretch>
        </p:blipFill>
        <p:spPr bwMode="auto">
          <a:xfrm>
            <a:off x="6459538" y="5842000"/>
            <a:ext cx="2317750" cy="660400"/>
          </a:xfrm>
          <a:prstGeom prst="rect">
            <a:avLst/>
          </a:prstGeom>
          <a:noFill/>
          <a:ln w="9525">
            <a:noFill/>
            <a:miter lim="800000"/>
            <a:headEnd/>
            <a:tailEnd/>
          </a:ln>
        </p:spPr>
      </p:pic>
      <p:pic>
        <p:nvPicPr>
          <p:cNvPr id="41991" name="Picture 2" descr="S2TEM_color4_18_11"/>
          <p:cNvPicPr>
            <a:picLocks noChangeAspect="1" noChangeArrowheads="1"/>
          </p:cNvPicPr>
          <p:nvPr/>
        </p:nvPicPr>
        <p:blipFill>
          <a:blip r:embed="rId4" cstate="print"/>
          <a:srcRect/>
          <a:stretch>
            <a:fillRect/>
          </a:stretch>
        </p:blipFill>
        <p:spPr bwMode="auto">
          <a:xfrm>
            <a:off x="5257800" y="381000"/>
            <a:ext cx="2971800" cy="825500"/>
          </a:xfrm>
          <a:prstGeom prst="rect">
            <a:avLst/>
          </a:prstGeom>
          <a:noFill/>
          <a:ln w="9525" algn="in">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6"/>
          <p:cNvSpPr txBox="1">
            <a:spLocks noChangeArrowheads="1"/>
          </p:cNvSpPr>
          <p:nvPr/>
        </p:nvSpPr>
        <p:spPr bwMode="auto">
          <a:xfrm>
            <a:off x="6945313" y="630238"/>
            <a:ext cx="1228725" cy="184150"/>
          </a:xfrm>
          <a:prstGeom prst="rect">
            <a:avLst/>
          </a:prstGeom>
          <a:noFill/>
          <a:ln w="9525">
            <a:noFill/>
            <a:miter lim="800000"/>
            <a:headEnd/>
            <a:tailEnd/>
          </a:ln>
        </p:spPr>
        <p:txBody>
          <a:bodyPr wrap="none">
            <a:spAutoFit/>
          </a:bodyPr>
          <a:lstStyle/>
          <a:p>
            <a:r>
              <a:rPr lang="en-US" sz="600">
                <a:latin typeface="Calibri" pitchFamily="34" charset="0"/>
              </a:rPr>
              <a:t>Copyright 2012 S</a:t>
            </a:r>
            <a:r>
              <a:rPr lang="en-US" sz="600" baseline="30000">
                <a:latin typeface="Calibri" pitchFamily="34" charset="0"/>
              </a:rPr>
              <a:t>2</a:t>
            </a:r>
            <a:r>
              <a:rPr lang="en-US" sz="600">
                <a:latin typeface="Calibri" pitchFamily="34" charset="0"/>
              </a:rPr>
              <a:t>TEM Centers SC</a:t>
            </a:r>
          </a:p>
        </p:txBody>
      </p:sp>
      <p:pic>
        <p:nvPicPr>
          <p:cNvPr id="47107" name="Picture 9"/>
          <p:cNvPicPr>
            <a:picLocks noChangeAspect="1"/>
          </p:cNvPicPr>
          <p:nvPr/>
        </p:nvPicPr>
        <p:blipFill>
          <a:blip r:embed="rId3" cstate="print"/>
          <a:srcRect/>
          <a:stretch>
            <a:fillRect/>
          </a:stretch>
        </p:blipFill>
        <p:spPr bwMode="auto">
          <a:xfrm>
            <a:off x="6416675" y="6245225"/>
            <a:ext cx="1785938" cy="509588"/>
          </a:xfrm>
          <a:prstGeom prst="rect">
            <a:avLst/>
          </a:prstGeom>
          <a:noFill/>
          <a:ln w="9525">
            <a:noFill/>
            <a:miter lim="800000"/>
            <a:headEnd/>
            <a:tailEnd/>
          </a:ln>
        </p:spPr>
      </p:pic>
      <p:pic>
        <p:nvPicPr>
          <p:cNvPr id="47108" name="Picture 29" descr="S2TEM_color4_18_11.gif"/>
          <p:cNvPicPr>
            <a:picLocks noChangeAspect="1"/>
          </p:cNvPicPr>
          <p:nvPr/>
        </p:nvPicPr>
        <p:blipFill>
          <a:blip r:embed="rId4" cstate="print"/>
          <a:srcRect/>
          <a:stretch>
            <a:fillRect/>
          </a:stretch>
        </p:blipFill>
        <p:spPr bwMode="auto">
          <a:xfrm>
            <a:off x="611188" y="100013"/>
            <a:ext cx="2716212" cy="762000"/>
          </a:xfrm>
          <a:prstGeom prst="rect">
            <a:avLst/>
          </a:prstGeom>
          <a:noFill/>
          <a:ln w="9525">
            <a:noFill/>
            <a:miter lim="800000"/>
            <a:headEnd/>
            <a:tailEnd/>
          </a:ln>
        </p:spPr>
      </p:pic>
      <p:cxnSp>
        <p:nvCxnSpPr>
          <p:cNvPr id="74" name="Straight Connector 73"/>
          <p:cNvCxnSpPr/>
          <p:nvPr/>
        </p:nvCxnSpPr>
        <p:spPr>
          <a:xfrm flipV="1">
            <a:off x="1252538" y="622300"/>
            <a:ext cx="7059612" cy="7938"/>
          </a:xfrm>
          <a:prstGeom prst="line">
            <a:avLst/>
          </a:prstGeom>
          <a:ln w="34925" cap="flat" cmpd="sng" algn="ctr">
            <a:solidFill>
              <a:srgbClr val="E5212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611188" y="6148388"/>
            <a:ext cx="7700962" cy="7937"/>
          </a:xfrm>
          <a:prstGeom prst="line">
            <a:avLst/>
          </a:prstGeom>
          <a:ln w="34925" cap="flat" cmpd="sng" algn="ctr">
            <a:solidFill>
              <a:srgbClr val="E5212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111" name="Title 6"/>
          <p:cNvSpPr>
            <a:spLocks noGrp="1"/>
          </p:cNvSpPr>
          <p:nvPr>
            <p:ph type="title"/>
          </p:nvPr>
        </p:nvSpPr>
        <p:spPr>
          <a:xfrm>
            <a:off x="457200" y="990600"/>
            <a:ext cx="8229600" cy="1143000"/>
          </a:xfrm>
        </p:spPr>
        <p:txBody>
          <a:bodyPr/>
          <a:lstStyle/>
          <a:p>
            <a:pPr algn="l" eaLnBrk="1" hangingPunct="1"/>
            <a:r>
              <a:rPr lang="en-US" u="sng" smtClean="0"/>
              <a:t>Disciplinary Literacy</a:t>
            </a:r>
          </a:p>
        </p:txBody>
      </p:sp>
      <p:sp>
        <p:nvSpPr>
          <p:cNvPr id="47112" name="Content Placeholder 7"/>
          <p:cNvSpPr>
            <a:spLocks noGrp="1"/>
          </p:cNvSpPr>
          <p:nvPr>
            <p:ph idx="1"/>
          </p:nvPr>
        </p:nvSpPr>
        <p:spPr>
          <a:xfrm>
            <a:off x="457200" y="2362200"/>
            <a:ext cx="8229600" cy="3763963"/>
          </a:xfrm>
        </p:spPr>
        <p:txBody>
          <a:bodyPr/>
          <a:lstStyle/>
          <a:p>
            <a:pPr eaLnBrk="1" hangingPunct="1">
              <a:buFont typeface="Arial" charset="0"/>
              <a:buNone/>
            </a:pPr>
            <a:r>
              <a:rPr lang="en-US" smtClean="0"/>
              <a:t>	Advanced literacy instruction, embedded within content areas, that engages learners with content in ways that mirror what scientists and mathematicians do to inquire and gain understanding in their disciplines</a:t>
            </a:r>
          </a:p>
        </p:txBody>
      </p:sp>
      <p:sp>
        <p:nvSpPr>
          <p:cNvPr id="10"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671746" y="1543052"/>
            <a:ext cx="3790576" cy="2705835"/>
          </a:xfrm>
          <a:custGeom>
            <a:avLst/>
            <a:gdLst>
              <a:gd name="connsiteX0" fmla="*/ 0 w 3790576"/>
              <a:gd name="connsiteY0" fmla="*/ 1352918 h 2705835"/>
              <a:gd name="connsiteX1" fmla="*/ 794139 w 3790576"/>
              <a:gd name="connsiteY1" fmla="*/ 251768 h 2705835"/>
              <a:gd name="connsiteX2" fmla="*/ 1895290 w 3790576"/>
              <a:gd name="connsiteY2" fmla="*/ 2 h 2705835"/>
              <a:gd name="connsiteX3" fmla="*/ 2996441 w 3790576"/>
              <a:gd name="connsiteY3" fmla="*/ 251770 h 2705835"/>
              <a:gd name="connsiteX4" fmla="*/ 3790576 w 3790576"/>
              <a:gd name="connsiteY4" fmla="*/ 1352923 h 2705835"/>
              <a:gd name="connsiteX5" fmla="*/ 2996438 w 3790576"/>
              <a:gd name="connsiteY5" fmla="*/ 2454074 h 2705835"/>
              <a:gd name="connsiteX6" fmla="*/ 1895287 w 3790576"/>
              <a:gd name="connsiteY6" fmla="*/ 2705841 h 2705835"/>
              <a:gd name="connsiteX7" fmla="*/ 794136 w 3790576"/>
              <a:gd name="connsiteY7" fmla="*/ 2454073 h 2705835"/>
              <a:gd name="connsiteX8" fmla="*/ 0 w 3790576"/>
              <a:gd name="connsiteY8" fmla="*/ 1352921 h 2705835"/>
              <a:gd name="connsiteX9" fmla="*/ 0 w 3790576"/>
              <a:gd name="connsiteY9" fmla="*/ 1352918 h 27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576" h="2705835">
                <a:moveTo>
                  <a:pt x="0" y="1352918"/>
                </a:moveTo>
                <a:cubicBezTo>
                  <a:pt x="1" y="915848"/>
                  <a:pt x="295795" y="505703"/>
                  <a:pt x="794139" y="251768"/>
                </a:cubicBezTo>
                <a:cubicBezTo>
                  <a:pt x="1115492" y="88021"/>
                  <a:pt x="1500463" y="1"/>
                  <a:pt x="1895290" y="2"/>
                </a:cubicBezTo>
                <a:cubicBezTo>
                  <a:pt x="2290118" y="2"/>
                  <a:pt x="2675088" y="88022"/>
                  <a:pt x="2996441" y="251770"/>
                </a:cubicBezTo>
                <a:cubicBezTo>
                  <a:pt x="3494786" y="505706"/>
                  <a:pt x="3790578" y="915853"/>
                  <a:pt x="3790576" y="1352923"/>
                </a:cubicBezTo>
                <a:cubicBezTo>
                  <a:pt x="3790576" y="1789993"/>
                  <a:pt x="3494783" y="2200139"/>
                  <a:pt x="2996438" y="2454074"/>
                </a:cubicBezTo>
                <a:cubicBezTo>
                  <a:pt x="2675085" y="2617822"/>
                  <a:pt x="2290114" y="2705841"/>
                  <a:pt x="1895287" y="2705841"/>
                </a:cubicBezTo>
                <a:cubicBezTo>
                  <a:pt x="1500459" y="2705841"/>
                  <a:pt x="1115489" y="2617821"/>
                  <a:pt x="794136" y="2454073"/>
                </a:cubicBezTo>
                <a:cubicBezTo>
                  <a:pt x="295791" y="2200138"/>
                  <a:pt x="-1" y="1789991"/>
                  <a:pt x="0" y="1352921"/>
                </a:cubicBezTo>
                <a:lnTo>
                  <a:pt x="0" y="135291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581152" tIns="422295" rIns="581152" bIns="422295" spcCol="1270" anchor="ctr"/>
          <a:lstStyle/>
          <a:p>
            <a:pPr algn="ctr" defTabSz="1822450">
              <a:lnSpc>
                <a:spcPct val="90000"/>
              </a:lnSpc>
              <a:spcAft>
                <a:spcPct val="35000"/>
              </a:spcAft>
              <a:defRPr/>
            </a:pPr>
            <a:r>
              <a:rPr lang="en-US" sz="4100" dirty="0"/>
              <a:t>High Quality STEM Instruction</a:t>
            </a:r>
          </a:p>
        </p:txBody>
      </p:sp>
      <p:sp>
        <p:nvSpPr>
          <p:cNvPr id="5" name="Left Arrow 4"/>
          <p:cNvSpPr/>
          <p:nvPr/>
        </p:nvSpPr>
        <p:spPr>
          <a:xfrm rot="9045153">
            <a:off x="1109208" y="3940169"/>
            <a:ext cx="1992435" cy="668449"/>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6" name="Freeform 5"/>
          <p:cNvSpPr/>
          <p:nvPr/>
        </p:nvSpPr>
        <p:spPr>
          <a:xfrm>
            <a:off x="210507" y="3931921"/>
            <a:ext cx="2051403" cy="1658413"/>
          </a:xfrm>
          <a:custGeom>
            <a:avLst/>
            <a:gdLst>
              <a:gd name="connsiteX0" fmla="*/ 0 w 2051403"/>
              <a:gd name="connsiteY0" fmla="*/ 165841 h 1658413"/>
              <a:gd name="connsiteX1" fmla="*/ 48574 w 2051403"/>
              <a:gd name="connsiteY1" fmla="*/ 48574 h 1658413"/>
              <a:gd name="connsiteX2" fmla="*/ 165841 w 2051403"/>
              <a:gd name="connsiteY2" fmla="*/ 0 h 1658413"/>
              <a:gd name="connsiteX3" fmla="*/ 1885562 w 2051403"/>
              <a:gd name="connsiteY3" fmla="*/ 0 h 1658413"/>
              <a:gd name="connsiteX4" fmla="*/ 2002829 w 2051403"/>
              <a:gd name="connsiteY4" fmla="*/ 48574 h 1658413"/>
              <a:gd name="connsiteX5" fmla="*/ 2051403 w 2051403"/>
              <a:gd name="connsiteY5" fmla="*/ 165841 h 1658413"/>
              <a:gd name="connsiteX6" fmla="*/ 2051403 w 2051403"/>
              <a:gd name="connsiteY6" fmla="*/ 1492572 h 1658413"/>
              <a:gd name="connsiteX7" fmla="*/ 2002829 w 2051403"/>
              <a:gd name="connsiteY7" fmla="*/ 1609839 h 1658413"/>
              <a:gd name="connsiteX8" fmla="*/ 1885562 w 2051403"/>
              <a:gd name="connsiteY8" fmla="*/ 1658413 h 1658413"/>
              <a:gd name="connsiteX9" fmla="*/ 165841 w 2051403"/>
              <a:gd name="connsiteY9" fmla="*/ 1658413 h 1658413"/>
              <a:gd name="connsiteX10" fmla="*/ 48574 w 2051403"/>
              <a:gd name="connsiteY10" fmla="*/ 1609839 h 1658413"/>
              <a:gd name="connsiteX11" fmla="*/ 0 w 2051403"/>
              <a:gd name="connsiteY11" fmla="*/ 1492572 h 1658413"/>
              <a:gd name="connsiteX12" fmla="*/ 0 w 2051403"/>
              <a:gd name="connsiteY12" fmla="*/ 165841 h 16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1403" h="1658413">
                <a:moveTo>
                  <a:pt x="0" y="165841"/>
                </a:moveTo>
                <a:cubicBezTo>
                  <a:pt x="0" y="121857"/>
                  <a:pt x="17473" y="79675"/>
                  <a:pt x="48574" y="48574"/>
                </a:cubicBezTo>
                <a:cubicBezTo>
                  <a:pt x="79675" y="17473"/>
                  <a:pt x="121858" y="0"/>
                  <a:pt x="165841" y="0"/>
                </a:cubicBezTo>
                <a:lnTo>
                  <a:pt x="1885562" y="0"/>
                </a:lnTo>
                <a:cubicBezTo>
                  <a:pt x="1929546" y="0"/>
                  <a:pt x="1971728" y="17473"/>
                  <a:pt x="2002829" y="48574"/>
                </a:cubicBezTo>
                <a:cubicBezTo>
                  <a:pt x="2033930" y="79675"/>
                  <a:pt x="2051403" y="121858"/>
                  <a:pt x="2051403" y="165841"/>
                </a:cubicBezTo>
                <a:lnTo>
                  <a:pt x="2051403" y="1492572"/>
                </a:lnTo>
                <a:cubicBezTo>
                  <a:pt x="2051403" y="1536556"/>
                  <a:pt x="2033931" y="1578738"/>
                  <a:pt x="2002829" y="1609839"/>
                </a:cubicBezTo>
                <a:cubicBezTo>
                  <a:pt x="1971728" y="1640940"/>
                  <a:pt x="1929545" y="1658413"/>
                  <a:pt x="1885562" y="1658413"/>
                </a:cubicBezTo>
                <a:lnTo>
                  <a:pt x="165841" y="1658413"/>
                </a:lnTo>
                <a:cubicBezTo>
                  <a:pt x="121857" y="1658413"/>
                  <a:pt x="79675" y="1640940"/>
                  <a:pt x="48574" y="1609839"/>
                </a:cubicBezTo>
                <a:cubicBezTo>
                  <a:pt x="17473" y="1578738"/>
                  <a:pt x="0" y="1536555"/>
                  <a:pt x="0" y="1492572"/>
                </a:cubicBezTo>
                <a:lnTo>
                  <a:pt x="0" y="16584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09533" tIns="109533" rIns="109533" bIns="109533" spcCol="1270" anchor="ctr"/>
          <a:lstStyle/>
          <a:p>
            <a:pPr algn="ctr" defTabSz="1422400">
              <a:lnSpc>
                <a:spcPct val="90000"/>
              </a:lnSpc>
              <a:spcAft>
                <a:spcPct val="35000"/>
              </a:spcAft>
              <a:defRPr/>
            </a:pPr>
            <a:r>
              <a:rPr lang="en-US" sz="3200" dirty="0"/>
              <a:t>Purposeful Reading</a:t>
            </a:r>
          </a:p>
        </p:txBody>
      </p:sp>
      <p:sp>
        <p:nvSpPr>
          <p:cNvPr id="7" name="Left Arrow 6"/>
          <p:cNvSpPr/>
          <p:nvPr/>
        </p:nvSpPr>
        <p:spPr>
          <a:xfrm rot="5341205">
            <a:off x="3968321" y="4622209"/>
            <a:ext cx="1267912" cy="668449"/>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8" name="Freeform 7"/>
          <p:cNvSpPr/>
          <p:nvPr/>
        </p:nvSpPr>
        <p:spPr>
          <a:xfrm>
            <a:off x="3540448" y="4728202"/>
            <a:ext cx="2145343" cy="1724189"/>
          </a:xfrm>
          <a:custGeom>
            <a:avLst/>
            <a:gdLst>
              <a:gd name="connsiteX0" fmla="*/ 0 w 2145343"/>
              <a:gd name="connsiteY0" fmla="*/ 172419 h 1724189"/>
              <a:gd name="connsiteX1" fmla="*/ 50501 w 2145343"/>
              <a:gd name="connsiteY1" fmla="*/ 50500 h 1724189"/>
              <a:gd name="connsiteX2" fmla="*/ 172420 w 2145343"/>
              <a:gd name="connsiteY2" fmla="*/ 0 h 1724189"/>
              <a:gd name="connsiteX3" fmla="*/ 1972924 w 2145343"/>
              <a:gd name="connsiteY3" fmla="*/ 0 h 1724189"/>
              <a:gd name="connsiteX4" fmla="*/ 2094843 w 2145343"/>
              <a:gd name="connsiteY4" fmla="*/ 50501 h 1724189"/>
              <a:gd name="connsiteX5" fmla="*/ 2145343 w 2145343"/>
              <a:gd name="connsiteY5" fmla="*/ 172420 h 1724189"/>
              <a:gd name="connsiteX6" fmla="*/ 2145343 w 2145343"/>
              <a:gd name="connsiteY6" fmla="*/ 1551770 h 1724189"/>
              <a:gd name="connsiteX7" fmla="*/ 2094843 w 2145343"/>
              <a:gd name="connsiteY7" fmla="*/ 1673689 h 1724189"/>
              <a:gd name="connsiteX8" fmla="*/ 1972924 w 2145343"/>
              <a:gd name="connsiteY8" fmla="*/ 1724189 h 1724189"/>
              <a:gd name="connsiteX9" fmla="*/ 172419 w 2145343"/>
              <a:gd name="connsiteY9" fmla="*/ 1724189 h 1724189"/>
              <a:gd name="connsiteX10" fmla="*/ 50500 w 2145343"/>
              <a:gd name="connsiteY10" fmla="*/ 1673689 h 1724189"/>
              <a:gd name="connsiteX11" fmla="*/ 0 w 2145343"/>
              <a:gd name="connsiteY11" fmla="*/ 1551770 h 1724189"/>
              <a:gd name="connsiteX12" fmla="*/ 0 w 2145343"/>
              <a:gd name="connsiteY12" fmla="*/ 172419 h 17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5343" h="1724189">
                <a:moveTo>
                  <a:pt x="0" y="172419"/>
                </a:moveTo>
                <a:cubicBezTo>
                  <a:pt x="0" y="126691"/>
                  <a:pt x="18166" y="82835"/>
                  <a:pt x="50501" y="50500"/>
                </a:cubicBezTo>
                <a:cubicBezTo>
                  <a:pt x="82836" y="18165"/>
                  <a:pt x="126691" y="0"/>
                  <a:pt x="172420" y="0"/>
                </a:cubicBezTo>
                <a:lnTo>
                  <a:pt x="1972924" y="0"/>
                </a:lnTo>
                <a:cubicBezTo>
                  <a:pt x="2018652" y="0"/>
                  <a:pt x="2062508" y="18166"/>
                  <a:pt x="2094843" y="50501"/>
                </a:cubicBezTo>
                <a:cubicBezTo>
                  <a:pt x="2127178" y="82836"/>
                  <a:pt x="2145343" y="126691"/>
                  <a:pt x="2145343" y="172420"/>
                </a:cubicBezTo>
                <a:lnTo>
                  <a:pt x="2145343" y="1551770"/>
                </a:lnTo>
                <a:cubicBezTo>
                  <a:pt x="2145343" y="1597498"/>
                  <a:pt x="2127177" y="1641354"/>
                  <a:pt x="2094843" y="1673689"/>
                </a:cubicBezTo>
                <a:cubicBezTo>
                  <a:pt x="2062508" y="1706024"/>
                  <a:pt x="2018653" y="1724189"/>
                  <a:pt x="1972924" y="1724189"/>
                </a:cubicBezTo>
                <a:lnTo>
                  <a:pt x="172419" y="1724189"/>
                </a:lnTo>
                <a:cubicBezTo>
                  <a:pt x="126691" y="1724189"/>
                  <a:pt x="82835" y="1706023"/>
                  <a:pt x="50500" y="1673689"/>
                </a:cubicBezTo>
                <a:cubicBezTo>
                  <a:pt x="18165" y="1641354"/>
                  <a:pt x="0" y="1597499"/>
                  <a:pt x="0" y="1551770"/>
                </a:cubicBezTo>
                <a:lnTo>
                  <a:pt x="0" y="17241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11460" tIns="111460" rIns="111460" bIns="111460" spcCol="1270" anchor="ctr"/>
          <a:lstStyle/>
          <a:p>
            <a:pPr algn="ctr" defTabSz="1422400">
              <a:lnSpc>
                <a:spcPct val="90000"/>
              </a:lnSpc>
              <a:spcAft>
                <a:spcPct val="35000"/>
              </a:spcAft>
              <a:defRPr/>
            </a:pPr>
            <a:r>
              <a:rPr lang="en-US" sz="3200" dirty="0"/>
              <a:t>Meaningful Writing</a:t>
            </a:r>
          </a:p>
        </p:txBody>
      </p:sp>
      <p:sp>
        <p:nvSpPr>
          <p:cNvPr id="9" name="Left Arrow 8"/>
          <p:cNvSpPr/>
          <p:nvPr/>
        </p:nvSpPr>
        <p:spPr>
          <a:xfrm rot="1796523">
            <a:off x="6010210" y="3954960"/>
            <a:ext cx="1951182" cy="668449"/>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0" name="Freeform 9"/>
          <p:cNvSpPr/>
          <p:nvPr/>
        </p:nvSpPr>
        <p:spPr>
          <a:xfrm>
            <a:off x="6765060" y="3931910"/>
            <a:ext cx="2132241" cy="1688431"/>
          </a:xfrm>
          <a:custGeom>
            <a:avLst/>
            <a:gdLst>
              <a:gd name="connsiteX0" fmla="*/ 0 w 2132241"/>
              <a:gd name="connsiteY0" fmla="*/ 168843 h 1688431"/>
              <a:gd name="connsiteX1" fmla="*/ 49453 w 2132241"/>
              <a:gd name="connsiteY1" fmla="*/ 49453 h 1688431"/>
              <a:gd name="connsiteX2" fmla="*/ 168843 w 2132241"/>
              <a:gd name="connsiteY2" fmla="*/ 0 h 1688431"/>
              <a:gd name="connsiteX3" fmla="*/ 1963398 w 2132241"/>
              <a:gd name="connsiteY3" fmla="*/ 0 h 1688431"/>
              <a:gd name="connsiteX4" fmla="*/ 2082788 w 2132241"/>
              <a:gd name="connsiteY4" fmla="*/ 49453 h 1688431"/>
              <a:gd name="connsiteX5" fmla="*/ 2132241 w 2132241"/>
              <a:gd name="connsiteY5" fmla="*/ 168843 h 1688431"/>
              <a:gd name="connsiteX6" fmla="*/ 2132241 w 2132241"/>
              <a:gd name="connsiteY6" fmla="*/ 1519588 h 1688431"/>
              <a:gd name="connsiteX7" fmla="*/ 2082788 w 2132241"/>
              <a:gd name="connsiteY7" fmla="*/ 1638978 h 1688431"/>
              <a:gd name="connsiteX8" fmla="*/ 1963398 w 2132241"/>
              <a:gd name="connsiteY8" fmla="*/ 1688431 h 1688431"/>
              <a:gd name="connsiteX9" fmla="*/ 168843 w 2132241"/>
              <a:gd name="connsiteY9" fmla="*/ 1688431 h 1688431"/>
              <a:gd name="connsiteX10" fmla="*/ 49453 w 2132241"/>
              <a:gd name="connsiteY10" fmla="*/ 1638978 h 1688431"/>
              <a:gd name="connsiteX11" fmla="*/ 0 w 2132241"/>
              <a:gd name="connsiteY11" fmla="*/ 1519588 h 1688431"/>
              <a:gd name="connsiteX12" fmla="*/ 0 w 2132241"/>
              <a:gd name="connsiteY12" fmla="*/ 168843 h 16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2241" h="1688431">
                <a:moveTo>
                  <a:pt x="0" y="168843"/>
                </a:moveTo>
                <a:cubicBezTo>
                  <a:pt x="0" y="124063"/>
                  <a:pt x="17789" y="81117"/>
                  <a:pt x="49453" y="49453"/>
                </a:cubicBezTo>
                <a:cubicBezTo>
                  <a:pt x="81117" y="17789"/>
                  <a:pt x="124063" y="0"/>
                  <a:pt x="168843" y="0"/>
                </a:cubicBezTo>
                <a:lnTo>
                  <a:pt x="1963398" y="0"/>
                </a:lnTo>
                <a:cubicBezTo>
                  <a:pt x="2008178" y="0"/>
                  <a:pt x="2051124" y="17789"/>
                  <a:pt x="2082788" y="49453"/>
                </a:cubicBezTo>
                <a:cubicBezTo>
                  <a:pt x="2114452" y="81117"/>
                  <a:pt x="2132241" y="124063"/>
                  <a:pt x="2132241" y="168843"/>
                </a:cubicBezTo>
                <a:lnTo>
                  <a:pt x="2132241" y="1519588"/>
                </a:lnTo>
                <a:cubicBezTo>
                  <a:pt x="2132241" y="1564368"/>
                  <a:pt x="2114452" y="1607314"/>
                  <a:pt x="2082788" y="1638978"/>
                </a:cubicBezTo>
                <a:cubicBezTo>
                  <a:pt x="2051124" y="1670642"/>
                  <a:pt x="2008178" y="1688431"/>
                  <a:pt x="1963398" y="1688431"/>
                </a:cubicBezTo>
                <a:lnTo>
                  <a:pt x="168843" y="1688431"/>
                </a:lnTo>
                <a:cubicBezTo>
                  <a:pt x="124063" y="1688431"/>
                  <a:pt x="81117" y="1670642"/>
                  <a:pt x="49453" y="1638978"/>
                </a:cubicBezTo>
                <a:cubicBezTo>
                  <a:pt x="17789" y="1607314"/>
                  <a:pt x="0" y="1564368"/>
                  <a:pt x="0" y="1519588"/>
                </a:cubicBezTo>
                <a:lnTo>
                  <a:pt x="0" y="16884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110412" tIns="110412" rIns="110412" bIns="110412" spcCol="1270" anchor="ctr"/>
          <a:lstStyle/>
          <a:p>
            <a:pPr algn="ctr" defTabSz="1422400">
              <a:lnSpc>
                <a:spcPct val="90000"/>
              </a:lnSpc>
              <a:spcAft>
                <a:spcPct val="35000"/>
              </a:spcAft>
              <a:defRPr/>
            </a:pPr>
            <a:r>
              <a:rPr lang="en-US" sz="3200" dirty="0"/>
              <a:t>Productive Dialogue</a:t>
            </a:r>
          </a:p>
        </p:txBody>
      </p:sp>
      <p:sp>
        <p:nvSpPr>
          <p:cNvPr id="11" name="Left Arrow 10"/>
          <p:cNvSpPr/>
          <p:nvPr/>
        </p:nvSpPr>
        <p:spPr>
          <a:xfrm rot="16226303">
            <a:off x="4421047" y="849300"/>
            <a:ext cx="361448" cy="833001"/>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28600" y="312413"/>
            <a:ext cx="8686810" cy="744527"/>
          </a:xfrm>
          <a:custGeom>
            <a:avLst/>
            <a:gdLst>
              <a:gd name="connsiteX0" fmla="*/ 0 w 8686810"/>
              <a:gd name="connsiteY0" fmla="*/ 74453 h 744527"/>
              <a:gd name="connsiteX1" fmla="*/ 21807 w 8686810"/>
              <a:gd name="connsiteY1" fmla="*/ 21807 h 744527"/>
              <a:gd name="connsiteX2" fmla="*/ 74453 w 8686810"/>
              <a:gd name="connsiteY2" fmla="*/ 0 h 744527"/>
              <a:gd name="connsiteX3" fmla="*/ 8612357 w 8686810"/>
              <a:gd name="connsiteY3" fmla="*/ 0 h 744527"/>
              <a:gd name="connsiteX4" fmla="*/ 8665003 w 8686810"/>
              <a:gd name="connsiteY4" fmla="*/ 21807 h 744527"/>
              <a:gd name="connsiteX5" fmla="*/ 8686810 w 8686810"/>
              <a:gd name="connsiteY5" fmla="*/ 74453 h 744527"/>
              <a:gd name="connsiteX6" fmla="*/ 8686810 w 8686810"/>
              <a:gd name="connsiteY6" fmla="*/ 670074 h 744527"/>
              <a:gd name="connsiteX7" fmla="*/ 8665003 w 8686810"/>
              <a:gd name="connsiteY7" fmla="*/ 722720 h 744527"/>
              <a:gd name="connsiteX8" fmla="*/ 8612357 w 8686810"/>
              <a:gd name="connsiteY8" fmla="*/ 744527 h 744527"/>
              <a:gd name="connsiteX9" fmla="*/ 74453 w 8686810"/>
              <a:gd name="connsiteY9" fmla="*/ 744527 h 744527"/>
              <a:gd name="connsiteX10" fmla="*/ 21807 w 8686810"/>
              <a:gd name="connsiteY10" fmla="*/ 722720 h 744527"/>
              <a:gd name="connsiteX11" fmla="*/ 0 w 8686810"/>
              <a:gd name="connsiteY11" fmla="*/ 670074 h 744527"/>
              <a:gd name="connsiteX12" fmla="*/ 0 w 8686810"/>
              <a:gd name="connsiteY12"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6810" h="744527">
                <a:moveTo>
                  <a:pt x="0" y="74453"/>
                </a:moveTo>
                <a:cubicBezTo>
                  <a:pt x="0" y="54707"/>
                  <a:pt x="7844" y="35769"/>
                  <a:pt x="21807" y="21807"/>
                </a:cubicBezTo>
                <a:cubicBezTo>
                  <a:pt x="35770" y="7844"/>
                  <a:pt x="54707" y="0"/>
                  <a:pt x="74453" y="0"/>
                </a:cubicBezTo>
                <a:lnTo>
                  <a:pt x="8612357" y="0"/>
                </a:lnTo>
                <a:cubicBezTo>
                  <a:pt x="8632103" y="0"/>
                  <a:pt x="8651041" y="7844"/>
                  <a:pt x="8665003" y="21807"/>
                </a:cubicBezTo>
                <a:cubicBezTo>
                  <a:pt x="8678966" y="35770"/>
                  <a:pt x="8686810" y="54707"/>
                  <a:pt x="8686810" y="74453"/>
                </a:cubicBezTo>
                <a:lnTo>
                  <a:pt x="8686810" y="670074"/>
                </a:lnTo>
                <a:cubicBezTo>
                  <a:pt x="8686810" y="689820"/>
                  <a:pt x="8678966" y="708758"/>
                  <a:pt x="8665003" y="722720"/>
                </a:cubicBezTo>
                <a:cubicBezTo>
                  <a:pt x="8651040" y="736683"/>
                  <a:pt x="8632103" y="744527"/>
                  <a:pt x="8612357" y="744527"/>
                </a:cubicBezTo>
                <a:lnTo>
                  <a:pt x="74453" y="744527"/>
                </a:lnTo>
                <a:cubicBezTo>
                  <a:pt x="54707" y="744527"/>
                  <a:pt x="35769" y="736683"/>
                  <a:pt x="21807" y="722720"/>
                </a:cubicBezTo>
                <a:cubicBezTo>
                  <a:pt x="7844" y="708757"/>
                  <a:pt x="0" y="689820"/>
                  <a:pt x="0" y="670074"/>
                </a:cubicBezTo>
                <a:lnTo>
                  <a:pt x="0" y="7445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82766" tIns="82766" rIns="82766" bIns="82766" spcCol="1270" anchor="ctr"/>
          <a:lstStyle/>
          <a:p>
            <a:pPr algn="ctr" defTabSz="1422400">
              <a:lnSpc>
                <a:spcPct val="90000"/>
              </a:lnSpc>
              <a:spcAft>
                <a:spcPct val="35000"/>
              </a:spcAft>
              <a:defRPr/>
            </a:pPr>
            <a:r>
              <a:rPr lang="en-US" sz="3200" dirty="0"/>
              <a:t>Total Instructional Focus</a:t>
            </a:r>
          </a:p>
        </p:txBody>
      </p:sp>
      <p:pic>
        <p:nvPicPr>
          <p:cNvPr id="17" name="Picture 9"/>
          <p:cNvPicPr>
            <a:picLocks noChangeAspect="1"/>
          </p:cNvPicPr>
          <p:nvPr/>
        </p:nvPicPr>
        <p:blipFill>
          <a:blip r:embed="rId3" cstate="print"/>
          <a:srcRect/>
          <a:stretch>
            <a:fillRect/>
          </a:stretch>
        </p:blipFill>
        <p:spPr bwMode="auto">
          <a:xfrm>
            <a:off x="6416675" y="6245225"/>
            <a:ext cx="1785938" cy="509588"/>
          </a:xfrm>
          <a:prstGeom prst="rect">
            <a:avLst/>
          </a:prstGeom>
          <a:noFill/>
          <a:ln w="9525">
            <a:noFill/>
            <a:miter lim="800000"/>
            <a:headEnd/>
            <a:tailEnd/>
          </a:ln>
        </p:spPr>
      </p:pic>
      <p:sp>
        <p:nvSpPr>
          <p:cNvPr id="14"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cstate="print"/>
          <a:srcRect/>
          <a:stretch>
            <a:fillRect/>
          </a:stretch>
        </p:blipFill>
        <p:spPr bwMode="auto">
          <a:xfrm>
            <a:off x="0" y="304800"/>
            <a:ext cx="9144000" cy="6135688"/>
          </a:xfrm>
          <a:prstGeom prst="rect">
            <a:avLst/>
          </a:prstGeom>
          <a:noFill/>
          <a:ln w="9525">
            <a:noFill/>
            <a:miter lim="800000"/>
            <a:headEnd/>
            <a:tailEnd/>
          </a:ln>
        </p:spPr>
      </p:pic>
      <p:sp>
        <p:nvSpPr>
          <p:cNvPr id="5" name="Oval 4"/>
          <p:cNvSpPr/>
          <p:nvPr/>
        </p:nvSpPr>
        <p:spPr>
          <a:xfrm>
            <a:off x="3657600" y="2667000"/>
            <a:ext cx="1676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5 Big Ideas of READING</a:t>
            </a:r>
          </a:p>
        </p:txBody>
      </p:sp>
      <p:sp>
        <p:nvSpPr>
          <p:cNvPr id="6" name="Down Arrow 5"/>
          <p:cNvSpPr/>
          <p:nvPr/>
        </p:nvSpPr>
        <p:spPr>
          <a:xfrm>
            <a:off x="6172200" y="228600"/>
            <a:ext cx="914400" cy="1600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4"/>
          <p:cNvSpPr txBox="1">
            <a:spLocks noChangeArrowheads="1"/>
          </p:cNvSpPr>
          <p:nvPr/>
        </p:nvSpPr>
        <p:spPr bwMode="auto">
          <a:xfrm>
            <a:off x="762000" y="6400800"/>
            <a:ext cx="2266967" cy="246221"/>
          </a:xfrm>
          <a:prstGeom prst="rect">
            <a:avLst/>
          </a:prstGeom>
          <a:solidFill>
            <a:schemeClr val="bg1"/>
          </a:solidFill>
          <a:ln w="9525">
            <a:noFill/>
            <a:miter lim="800000"/>
            <a:headEnd/>
            <a:tailEnd/>
          </a:ln>
          <a:effectLst>
            <a:softEdge rad="63500"/>
          </a:effectLst>
        </p:spPr>
        <p:txBody>
          <a:bodyPr wrap="none">
            <a:spAutoFit/>
          </a:bodyPr>
          <a:lstStyle/>
          <a:p>
            <a:pPr fontAlgn="auto">
              <a:spcBef>
                <a:spcPts val="0"/>
              </a:spcBef>
              <a:spcAft>
                <a:spcPts val="0"/>
              </a:spcAft>
              <a:defRPr/>
            </a:pPr>
            <a:r>
              <a:rPr lang="en-US" sz="1000" b="1" dirty="0">
                <a:ea typeface="Verdana" pitchFamily="34" charset="0"/>
              </a:rPr>
              <a:t>Copyright </a:t>
            </a:r>
            <a:r>
              <a:rPr lang="en-US" sz="1000" b="1" dirty="0" smtClean="0">
                <a:ea typeface="Verdana" pitchFamily="34" charset="0"/>
              </a:rPr>
              <a:t>2013 </a:t>
            </a:r>
            <a:r>
              <a:rPr lang="en-US" sz="1000" b="1" dirty="0">
                <a:ea typeface="Verdana" pitchFamily="34" charset="0"/>
              </a:rPr>
              <a:t>S²TEM Centers SC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mtClean="0"/>
              <a:t>Snoker</a:t>
            </a:r>
          </a:p>
        </p:txBody>
      </p:sp>
      <p:sp>
        <p:nvSpPr>
          <p:cNvPr id="3" name="Content Placeholder 2"/>
          <p:cNvSpPr>
            <a:spLocks noGrp="1"/>
          </p:cNvSpPr>
          <p:nvPr>
            <p:ph idx="4294967295"/>
          </p:nvPr>
        </p:nvSpPr>
        <p:spPr/>
        <p:txBody>
          <a:bodyPr rtlCol="0">
            <a:normAutofit/>
          </a:bodyPr>
          <a:lstStyle/>
          <a:p>
            <a:pPr marL="0" indent="461963" eaLnBrk="1" fontAlgn="auto" hangingPunct="1">
              <a:spcAft>
                <a:spcPts val="0"/>
              </a:spcAft>
              <a:buFont typeface="Arial" pitchFamily="34" charset="0"/>
              <a:buNone/>
              <a:defRPr/>
            </a:pPr>
            <a:r>
              <a:rPr lang="en-US" dirty="0" smtClean="0"/>
              <a:t>A </a:t>
            </a:r>
            <a:r>
              <a:rPr lang="en-US" dirty="0" err="1" smtClean="0"/>
              <a:t>snoker</a:t>
            </a:r>
            <a:r>
              <a:rPr lang="en-US" dirty="0" smtClean="0"/>
              <a:t> is produced by the initiation of a succession of compressive and </a:t>
            </a:r>
            <a:r>
              <a:rPr lang="en-US" dirty="0" err="1" smtClean="0"/>
              <a:t>rarefactive</a:t>
            </a:r>
            <a:r>
              <a:rPr lang="en-US" dirty="0" smtClean="0"/>
              <a:t> disturbances in a medium capable of transmitting these </a:t>
            </a:r>
            <a:r>
              <a:rPr lang="en-US" dirty="0" err="1" smtClean="0"/>
              <a:t>vibrational</a:t>
            </a:r>
            <a:r>
              <a:rPr lang="en-US" dirty="0" smtClean="0"/>
              <a:t> disturbances.  Particles of the medium acquire energy from the vibrating source and enter the </a:t>
            </a:r>
            <a:r>
              <a:rPr lang="en-US" dirty="0" err="1" smtClean="0"/>
              <a:t>vibrational</a:t>
            </a:r>
            <a:r>
              <a:rPr lang="en-US" dirty="0" smtClean="0"/>
              <a:t> mode themselves.  The wave energy is passed along to adjacent particles as the periodic waves travel through the medium.</a:t>
            </a:r>
          </a:p>
          <a:p>
            <a:pPr eaLnBrk="1" fontAlgn="auto" hangingPunct="1">
              <a:spcAft>
                <a:spcPts val="0"/>
              </a:spcAft>
              <a:buFont typeface="Arial" pitchFamily="34" charset="0"/>
              <a:buNone/>
              <a:defRPr/>
            </a:pPr>
            <a:endParaRPr lang="en-US" dirty="0"/>
          </a:p>
        </p:txBody>
      </p:sp>
      <p:sp>
        <p:nvSpPr>
          <p:cNvPr id="48132" name="TextBox 3"/>
          <p:cNvSpPr txBox="1">
            <a:spLocks noChangeArrowheads="1"/>
          </p:cNvSpPr>
          <p:nvPr/>
        </p:nvSpPr>
        <p:spPr bwMode="auto">
          <a:xfrm>
            <a:off x="5410200" y="5715000"/>
            <a:ext cx="3482975" cy="461963"/>
          </a:xfrm>
          <a:prstGeom prst="rect">
            <a:avLst/>
          </a:prstGeom>
          <a:noFill/>
          <a:ln w="9525">
            <a:noFill/>
            <a:miter lim="800000"/>
            <a:headEnd/>
            <a:tailEnd/>
          </a:ln>
        </p:spPr>
        <p:txBody>
          <a:bodyPr wrap="none">
            <a:spAutoFit/>
          </a:bodyPr>
          <a:lstStyle/>
          <a:p>
            <a:r>
              <a:rPr lang="en-US" sz="1200">
                <a:latin typeface="Calibri" pitchFamily="34" charset="0"/>
              </a:rPr>
              <a:t>Adapted from MacDougall, 2003</a:t>
            </a:r>
          </a:p>
          <a:p>
            <a:r>
              <a:rPr lang="en-US" sz="1200" i="1">
                <a:latin typeface="Calibri" pitchFamily="34" charset="0"/>
              </a:rPr>
              <a:t>Text from high school textbook Modern Physics, 1990</a:t>
            </a:r>
            <a:endParaRPr lang="en-US" sz="120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www.s2temsc.org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0" cy="3184886"/>
          </a:xfrm>
          <a:prstGeom prst="rect">
            <a:avLst/>
          </a:prstGeom>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59068"/>
            <a:ext cx="1752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220968"/>
            <a:ext cx="1676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0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Frayer Model</a:t>
            </a:r>
          </a:p>
        </p:txBody>
      </p:sp>
      <p:sp>
        <p:nvSpPr>
          <p:cNvPr id="4" name="Rectangle 3"/>
          <p:cNvSpPr/>
          <p:nvPr/>
        </p:nvSpPr>
        <p:spPr>
          <a:xfrm>
            <a:off x="609600" y="1752600"/>
            <a:ext cx="8077200" cy="4724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prstClr val="black"/>
                </a:solidFill>
              </a:rPr>
              <a:t>D</a:t>
            </a:r>
          </a:p>
        </p:txBody>
      </p:sp>
      <p:sp>
        <p:nvSpPr>
          <p:cNvPr id="5" name="Oval 4"/>
          <p:cNvSpPr/>
          <p:nvPr/>
        </p:nvSpPr>
        <p:spPr>
          <a:xfrm>
            <a:off x="3429000" y="3581400"/>
            <a:ext cx="2438400" cy="11430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smtClean="0">
                <a:solidFill>
                  <a:prstClr val="black"/>
                </a:solidFill>
              </a:rPr>
              <a:t>Concept</a:t>
            </a:r>
            <a:endParaRPr lang="en-US" dirty="0">
              <a:solidFill>
                <a:prstClr val="black"/>
              </a:solidFill>
            </a:endParaRPr>
          </a:p>
        </p:txBody>
      </p:sp>
      <p:cxnSp>
        <p:nvCxnSpPr>
          <p:cNvPr id="9" name="Straight Connector 8"/>
          <p:cNvCxnSpPr>
            <a:stCxn id="4" idx="0"/>
          </p:cNvCxnSpPr>
          <p:nvPr/>
        </p:nvCxnSpPr>
        <p:spPr>
          <a:xfrm rot="16200000" flipH="1">
            <a:off x="3733800" y="26670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1"/>
          </p:cNvCxnSpPr>
          <p:nvPr/>
        </p:nvCxnSpPr>
        <p:spPr>
          <a:xfrm rot="10800000" flipH="1">
            <a:off x="609600" y="41148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p:cNvCxnSpPr>
          <p:nvPr/>
        </p:nvCxnSpPr>
        <p:spPr>
          <a:xfrm flipH="1">
            <a:off x="5867400" y="41148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p:cNvCxnSpPr>
          <p:nvPr/>
        </p:nvCxnSpPr>
        <p:spPr>
          <a:xfrm rot="5400000" flipH="1">
            <a:off x="3771900" y="56007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35849" name="TextBox 24"/>
          <p:cNvSpPr txBox="1">
            <a:spLocks noChangeArrowheads="1"/>
          </p:cNvSpPr>
          <p:nvPr/>
        </p:nvSpPr>
        <p:spPr bwMode="auto">
          <a:xfrm>
            <a:off x="990600" y="1828800"/>
            <a:ext cx="26670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Definition (in own words)</a:t>
            </a:r>
          </a:p>
        </p:txBody>
      </p:sp>
      <p:sp>
        <p:nvSpPr>
          <p:cNvPr id="35850" name="TextBox 25"/>
          <p:cNvSpPr txBox="1">
            <a:spLocks noChangeArrowheads="1"/>
          </p:cNvSpPr>
          <p:nvPr/>
        </p:nvSpPr>
        <p:spPr bwMode="auto">
          <a:xfrm>
            <a:off x="5791200" y="1828800"/>
            <a:ext cx="26670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Characteristics</a:t>
            </a:r>
          </a:p>
        </p:txBody>
      </p:sp>
      <p:sp>
        <p:nvSpPr>
          <p:cNvPr id="35851" name="TextBox 26"/>
          <p:cNvSpPr txBox="1">
            <a:spLocks noChangeArrowheads="1"/>
          </p:cNvSpPr>
          <p:nvPr/>
        </p:nvSpPr>
        <p:spPr bwMode="auto">
          <a:xfrm>
            <a:off x="914400" y="4191000"/>
            <a:ext cx="2362200" cy="646113"/>
          </a:xfrm>
          <a:prstGeom prst="rect">
            <a:avLst/>
          </a:prstGeom>
          <a:noFill/>
          <a:ln w="9525">
            <a:noFill/>
            <a:miter lim="800000"/>
            <a:headEnd/>
            <a:tailEnd/>
          </a:ln>
        </p:spPr>
        <p:txBody>
          <a:bodyPr>
            <a:spAutoFit/>
          </a:bodyPr>
          <a:lstStyle/>
          <a:p>
            <a:r>
              <a:rPr lang="en-US">
                <a:solidFill>
                  <a:srgbClr val="000000"/>
                </a:solidFill>
                <a:latin typeface="Calibri" pitchFamily="34" charset="0"/>
              </a:rPr>
              <a:t>Examples (from own life)</a:t>
            </a:r>
          </a:p>
        </p:txBody>
      </p:sp>
      <p:sp>
        <p:nvSpPr>
          <p:cNvPr id="35852" name="TextBox 27"/>
          <p:cNvSpPr txBox="1">
            <a:spLocks noChangeArrowheads="1"/>
          </p:cNvSpPr>
          <p:nvPr/>
        </p:nvSpPr>
        <p:spPr bwMode="auto">
          <a:xfrm>
            <a:off x="6019800" y="4267200"/>
            <a:ext cx="2438400" cy="646113"/>
          </a:xfrm>
          <a:prstGeom prst="rect">
            <a:avLst/>
          </a:prstGeom>
          <a:noFill/>
          <a:ln w="9525">
            <a:noFill/>
            <a:miter lim="800000"/>
            <a:headEnd/>
            <a:tailEnd/>
          </a:ln>
        </p:spPr>
        <p:txBody>
          <a:bodyPr>
            <a:spAutoFit/>
          </a:bodyPr>
          <a:lstStyle/>
          <a:p>
            <a:r>
              <a:rPr lang="en-US">
                <a:solidFill>
                  <a:srgbClr val="000000"/>
                </a:solidFill>
                <a:latin typeface="Calibri" pitchFamily="34" charset="0"/>
              </a:rPr>
              <a:t>Nonexamples (from own life)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B9E0B2011E7747989DECA934071DA9" ma:contentTypeVersion="2" ma:contentTypeDescription="Create a new document." ma:contentTypeScope="" ma:versionID="e302fa9b80e7b07d4d4f92ec838c120f">
  <xsd:schema xmlns:xsd="http://www.w3.org/2001/XMLSchema" xmlns:xs="http://www.w3.org/2001/XMLSchema" xmlns:p="http://schemas.microsoft.com/office/2006/metadata/properties" xmlns:ns3="35de80ae-8cac-49c9-8b74-ccfe5e15ecc1" targetNamespace="http://schemas.microsoft.com/office/2006/metadata/properties" ma:root="true" ma:fieldsID="fa513d5c5ea9cb2215bdc49260076c5e" ns3:_="">
    <xsd:import namespace="35de80ae-8cac-49c9-8b74-ccfe5e15ecc1"/>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e80ae-8cac-49c9-8b74-ccfe5e15ec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0E3F65-0BA0-47A9-B28F-19EF8192E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e80ae-8cac-49c9-8b74-ccfe5e15e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0E1358-CC55-4CAE-8448-63361E442F42}">
  <ds:schemaRefs>
    <ds:schemaRef ds:uri="http://schemas.microsoft.com/sharepoint/v3/contenttype/forms"/>
  </ds:schemaRefs>
</ds:datastoreItem>
</file>

<file path=customXml/itemProps3.xml><?xml version="1.0" encoding="utf-8"?>
<ds:datastoreItem xmlns:ds="http://schemas.openxmlformats.org/officeDocument/2006/customXml" ds:itemID="{468036A1-674F-4E0A-AB7E-2D3C9C5734D9}">
  <ds:schemaRefs>
    <ds:schemaRef ds:uri="http://schemas.microsoft.com/office/2006/metadata/properties"/>
    <ds:schemaRef ds:uri="http://www.w3.org/XML/1998/namespace"/>
    <ds:schemaRef ds:uri="35de80ae-8cac-49c9-8b74-ccfe5e15ecc1"/>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1285</TotalTime>
  <Words>1356</Words>
  <Application>Microsoft Office PowerPoint</Application>
  <PresentationFormat>On-screen Show (4:3)</PresentationFormat>
  <Paragraphs>205</Paragraphs>
  <Slides>34</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 Unicode MS</vt:lpstr>
      <vt:lpstr>MS PGothic</vt:lpstr>
      <vt:lpstr>Arial</vt:lpstr>
      <vt:lpstr>Arial Narrow</vt:lpstr>
      <vt:lpstr>Calibri</vt:lpstr>
      <vt:lpstr>Times New Roman</vt:lpstr>
      <vt:lpstr>Verdana</vt:lpstr>
      <vt:lpstr>Wingdings</vt:lpstr>
      <vt:lpstr>Office Theme</vt:lpstr>
      <vt:lpstr>1_Office Theme</vt:lpstr>
      <vt:lpstr>7_Office Theme</vt:lpstr>
      <vt:lpstr>Vocabulary Strategies for the STEM Classroom</vt:lpstr>
      <vt:lpstr>Inquiring Minds:   Reading to Learn and Innovate in Mathematics and Science</vt:lpstr>
      <vt:lpstr>IQ-MS is:</vt:lpstr>
      <vt:lpstr>Disciplinary Literacy</vt:lpstr>
      <vt:lpstr>PowerPoint Presentation</vt:lpstr>
      <vt:lpstr>PowerPoint Presentation</vt:lpstr>
      <vt:lpstr>Snoker</vt:lpstr>
      <vt:lpstr>PowerPoint Presentation</vt:lpstr>
      <vt:lpstr>Frayer Model</vt:lpstr>
      <vt:lpstr>PowerPoint Presentation</vt:lpstr>
      <vt:lpstr>Frayer Student Work</vt:lpstr>
      <vt:lpstr>PowerPoint Presentation</vt:lpstr>
      <vt:lpstr>PowerPoint Presentation</vt:lpstr>
      <vt:lpstr>Frayer Student Work </vt:lpstr>
      <vt:lpstr>Concept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 a Tweet?</vt:lpstr>
      <vt:lpstr>PowerPoint Presentation</vt:lpstr>
      <vt:lpstr>PowerPoint Presentation</vt:lpstr>
      <vt:lpstr>PowerPoint Presentation</vt:lpstr>
      <vt:lpstr>PowerPoint Presentation</vt:lpstr>
      <vt:lpstr>It’s Your Turn to TWEET!</vt:lpstr>
      <vt:lpstr>PowerPoint Presentation</vt:lpstr>
      <vt:lpstr>PowerPoint Presentation</vt:lpstr>
    </vt:vector>
  </TitlesOfParts>
  <Company>Winthrop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Vocabulary Strategies to Support Content Instruction</dc:title>
  <dc:creator>Teague, Susanne</dc:creator>
  <cp:lastModifiedBy>Terrie Dew</cp:lastModifiedBy>
  <cp:revision>72</cp:revision>
  <cp:lastPrinted>2012-10-02T19:20:55Z</cp:lastPrinted>
  <dcterms:created xsi:type="dcterms:W3CDTF">2012-10-02T12:51:58Z</dcterms:created>
  <dcterms:modified xsi:type="dcterms:W3CDTF">2015-03-17T14:25:19Z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0x01010022B9E0B2011E7747989DECA934071DA9</vt:lpwstr>
  </property>
</Properties>
</file>